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avi" ContentType="video/unknown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71" r:id="rId14"/>
    <p:sldId id="272" r:id="rId15"/>
    <p:sldId id="258" r:id="rId16"/>
    <p:sldId id="261" r:id="rId17"/>
    <p:sldId id="259" r:id="rId18"/>
    <p:sldId id="279" r:id="rId19"/>
    <p:sldId id="264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6" d="100"/>
          <a:sy n="106" d="100"/>
        </p:scale>
        <p:origin x="-16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D9D70-B795-4A19-A589-3E4D740BFB62}" type="datetimeFigureOut">
              <a:rPr lang="en-US" smtClean="0"/>
              <a:pPr/>
              <a:t>10/13/2014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8941E-0DA4-4BDD-A512-0ABA5EE5E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74630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06597-A871-4261-BD4C-5D376A1855A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47280-790E-4CBF-89EA-2E15F6B3D356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4DB9-6112-4425-ADBA-BF993665FA74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C74A7-0CA7-4212-A597-D55B4D4751F7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AA5A9-5926-466E-A86B-EC7D69B94CAA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85EDC-20BE-4F7A-B242-AF45FE3762E7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465B-0088-4EA2-8401-175A7DE50AAD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C9089-7A07-499A-AD54-6391EC9B46D2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4DCF-2C63-4D5A-936B-A5BDE928E965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21A6-619F-4D5E-9A00-12A937982F10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C8734-5F37-478B-9C17-96B8A774A6CE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B3B2F-1394-4E45-AB87-017ADDA378D6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419A3-B7A6-4DC5-B750-408329E16629}" type="datetime1">
              <a:rPr lang="en-US" smtClean="0"/>
              <a:pPr/>
              <a:t>10/13/2014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F141-60A8-4913-A5C5-37D7E02508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13" Type="http://schemas.openxmlformats.org/officeDocument/2006/relationships/image" Target="../media/image35.png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12" Type="http://schemas.microsoft.com/office/2007/relationships/media" Target="file://localhost/Users/cdsilva/Documents/research/presentations/IDeAS_15October2014/bomyi_emb01_gast01.avi" TargetMode="External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cdsilva\Documents\presentations\IDeAS_15October2014\bomyi_emb01_gast01.avi" TargetMode="External"/><Relationship Id="rId6" Type="http://schemas.openxmlformats.org/officeDocument/2006/relationships/image" Target="../media/image29.tiff"/><Relationship Id="rId11" Type="http://schemas.openxmlformats.org/officeDocument/2006/relationships/image" Target="../media/image34.tiff"/><Relationship Id="rId5" Type="http://schemas.openxmlformats.org/officeDocument/2006/relationships/image" Target="../media/image28.tiff"/><Relationship Id="rId10" Type="http://schemas.openxmlformats.org/officeDocument/2006/relationships/image" Target="../media/image33.tiff"/><Relationship Id="rId4" Type="http://schemas.openxmlformats.org/officeDocument/2006/relationships/image" Target="../media/image27.tiff"/><Relationship Id="rId9" Type="http://schemas.openxmlformats.org/officeDocument/2006/relationships/image" Target="../media/image3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33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tiff"/><Relationship Id="rId12" Type="http://schemas.openxmlformats.org/officeDocument/2006/relationships/image" Target="../media/image32.tiff"/><Relationship Id="rId2" Type="http://schemas.openxmlformats.org/officeDocument/2006/relationships/video" Target="file:///C:\Users\cdsilva\Documents\presentations\IDeAS_15October2014\colored_movie_2b.avi" TargetMode="External"/><Relationship Id="rId16" Type="http://schemas.openxmlformats.org/officeDocument/2006/relationships/image" Target="../media/image45.png"/><Relationship Id="rId1" Type="http://schemas.openxmlformats.org/officeDocument/2006/relationships/video" Target="file:///C:\Users\cdsilva\Documents\presentations\IDeAS_15October2014\bomyi_emb01_gast01.avi" TargetMode="Externa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35.png"/><Relationship Id="rId15" Type="http://schemas.microsoft.com/office/2007/relationships/media" Target="file://localhost/Users/cdsilva/Documents/research/presentations/IDeAS_15October2014/colored_movie_2b.avi" TargetMode="External"/><Relationship Id="rId10" Type="http://schemas.openxmlformats.org/officeDocument/2006/relationships/image" Target="../media/image30.tiff"/><Relationship Id="rId4" Type="http://schemas.microsoft.com/office/2007/relationships/media" Target="file://localhost/Users/cdsilva/Documents/research/presentations/IDeAS_15October2014/bomyi_emb01_gast01.avi" TargetMode="External"/><Relationship Id="rId9" Type="http://schemas.openxmlformats.org/officeDocument/2006/relationships/image" Target="../media/image29.tiff"/><Relationship Id="rId1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Relationship Id="rId9" Type="http://schemas.openxmlformats.org/officeDocument/2006/relationships/image" Target="../media/image58.em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file://localhost/Users/cdsilva/Documents/research/presentations/IDeAS_15October2014/colored_movie_2b.avi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cdsilva\Documents\presentations\IDeAS_15October2014\colored_movie_2b.avi" TargetMode="Externa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1.avi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1.avi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video" Target="file:///C:\Users\cdsilva\Documents\presentations\IDeAS_15October2014\dl1dorsalGFP1_movie.avi" TargetMode="External"/><Relationship Id="rId1" Type="http://schemas.openxmlformats.org/officeDocument/2006/relationships/video" Target="../media/media2.avi"/><Relationship Id="rId6" Type="http://schemas.microsoft.com/office/2007/relationships/media" Target="file://localhost/Users/cdsilva/Documents/research/presentations/IDeAS_15October2014/dl1dorsalGFP1_movie.avi" TargetMode="External"/><Relationship Id="rId5" Type="http://schemas.openxmlformats.org/officeDocument/2006/relationships/image" Target="../media/image5.png"/><Relationship Id="rId4" Type="http://schemas.microsoft.com/office/2007/relationships/media" Target="../media/media2.avi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Reconstructing dynamics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snapshots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Carmeline</a:t>
            </a:r>
            <a:r>
              <a:rPr lang="en-US" dirty="0" smtClean="0"/>
              <a:t> </a:t>
            </a:r>
            <a:r>
              <a:rPr lang="en-US" dirty="0" err="1" smtClean="0"/>
              <a:t>Dsilva</a:t>
            </a:r>
            <a:r>
              <a:rPr lang="en-US" dirty="0" smtClean="0"/>
              <a:t>, </a:t>
            </a:r>
            <a:r>
              <a:rPr lang="en-US" dirty="0" err="1" smtClean="0"/>
              <a:t>Bomyi</a:t>
            </a:r>
            <a:r>
              <a:rPr lang="en-US" dirty="0" smtClean="0"/>
              <a:t> Lim, </a:t>
            </a:r>
            <a:endParaRPr lang="en-US" dirty="0" smtClean="0"/>
          </a:p>
          <a:p>
            <a:r>
              <a:rPr lang="en-US" dirty="0" err="1" smtClean="0"/>
              <a:t>Yannis</a:t>
            </a:r>
            <a:r>
              <a:rPr lang="en-US" dirty="0" smtClean="0"/>
              <a:t> </a:t>
            </a:r>
            <a:r>
              <a:rPr lang="en-US" dirty="0" err="1" smtClean="0"/>
              <a:t>Kevrekidis</a:t>
            </a:r>
            <a:r>
              <a:rPr lang="en-US" dirty="0" smtClean="0"/>
              <a:t>, and </a:t>
            </a:r>
            <a:r>
              <a:rPr lang="en-US" dirty="0" err="1" smtClean="0"/>
              <a:t>Stanislav</a:t>
            </a:r>
            <a:r>
              <a:rPr lang="en-US" dirty="0" smtClean="0"/>
              <a:t> </a:t>
            </a:r>
            <a:r>
              <a:rPr lang="en-US" dirty="0" err="1" smtClean="0"/>
              <a:t>Shvartsman</a:t>
            </a:r>
            <a:endParaRPr lang="en-US" dirty="0" smtClean="0"/>
          </a:p>
          <a:p>
            <a:r>
              <a:rPr lang="en-US" dirty="0" err="1" smtClean="0"/>
              <a:t>IDeAS</a:t>
            </a:r>
            <a:r>
              <a:rPr lang="en-US" dirty="0" smtClean="0"/>
              <a:t> seminar</a:t>
            </a:r>
          </a:p>
          <a:p>
            <a:r>
              <a:rPr lang="en-US" dirty="0" smtClean="0"/>
              <a:t>15 October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7910" y="1106198"/>
            <a:ext cx="6751980" cy="532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Calibri" pitchFamily="34" charset="0"/>
              </a:rPr>
              <a:t>Microfluidics for imaging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0" y="6427788"/>
            <a:ext cx="520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Calibri" pitchFamily="34" charset="0"/>
              </a:rPr>
              <a:t>Chung, Kim, et al. </a:t>
            </a:r>
            <a:r>
              <a:rPr lang="en-US" altLang="en-US" sz="2400" i="1" dirty="0">
                <a:latin typeface="Calibri" pitchFamily="34" charset="0"/>
              </a:rPr>
              <a:t>Nature Methods</a:t>
            </a:r>
            <a:r>
              <a:rPr lang="en-US" altLang="en-US" sz="2400" dirty="0">
                <a:latin typeface="Calibri" pitchFamily="34" charset="0"/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xmlns="" val="11880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at this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small number (for now) of movies for a small number of properties</a:t>
            </a:r>
          </a:p>
          <a:p>
            <a:r>
              <a:rPr lang="en-US" dirty="0" smtClean="0"/>
              <a:t>A large number of snapshots, each of which comes from a different embryo and reveals 1-3 different variables</a:t>
            </a:r>
          </a:p>
          <a:p>
            <a:r>
              <a:rPr lang="en-US" dirty="0" smtClean="0"/>
              <a:t>One experiment produces 50-100 such snapshots</a:t>
            </a:r>
          </a:p>
          <a:p>
            <a:r>
              <a:rPr lang="en-US" dirty="0" smtClean="0"/>
              <a:t>Dozens of experiments, more on the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120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905000"/>
          </a:xfrm>
        </p:spPr>
        <p:txBody>
          <a:bodyPr/>
          <a:lstStyle/>
          <a:p>
            <a:r>
              <a:rPr lang="en-US" dirty="0" smtClean="0"/>
              <a:t>Reconstruct developmental trajectories</a:t>
            </a:r>
          </a:p>
          <a:p>
            <a:r>
              <a:rPr lang="en-US" dirty="0" smtClean="0"/>
              <a:t>Estimate their variability</a:t>
            </a:r>
          </a:p>
          <a:p>
            <a:r>
              <a:rPr lang="en-US" dirty="0" smtClean="0"/>
              <a:t>Explain and model observed dynamics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352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was done so far?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419600"/>
            <a:ext cx="8229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</a:t>
            </a:r>
            <a:r>
              <a:rPr lang="en-US" dirty="0" smtClean="0"/>
              <a:t>egistration and ordering of snapshots</a:t>
            </a:r>
          </a:p>
          <a:p>
            <a:r>
              <a:rPr lang="en-US" dirty="0" smtClean="0"/>
              <a:t>Quantitative estimation of developmental age</a:t>
            </a:r>
          </a:p>
          <a:p>
            <a:r>
              <a:rPr lang="en-US" dirty="0" smtClean="0"/>
              <a:t>Merging of live and imaging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9869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04800" y="5044281"/>
            <a:ext cx="4040188" cy="1112838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Live </a:t>
            </a:r>
            <a:r>
              <a:rPr lang="en-US" dirty="0" smtClean="0"/>
              <a:t>Imaging</a:t>
            </a:r>
            <a:endParaRPr lang="en-US" dirty="0" smtClean="0"/>
          </a:p>
          <a:p>
            <a:pPr algn="ctr"/>
            <a:r>
              <a:rPr lang="en-US" sz="1600" b="0" i="1" dirty="0" smtClean="0"/>
              <a:t>One </a:t>
            </a:r>
            <a:r>
              <a:rPr lang="en-US" sz="1600" b="0" i="1" dirty="0" smtClean="0"/>
              <a:t>channel</a:t>
            </a:r>
          </a:p>
          <a:p>
            <a:pPr algn="ctr"/>
            <a:r>
              <a:rPr lang="en-US" sz="1600" b="0" i="1" dirty="0" smtClean="0"/>
              <a:t>O</a:t>
            </a:r>
            <a:r>
              <a:rPr lang="en-US" sz="1600" b="0" i="1" dirty="0" smtClean="0"/>
              <a:t>rientation </a:t>
            </a:r>
            <a:r>
              <a:rPr lang="en-US" sz="1600" b="0" i="1" dirty="0" smtClean="0"/>
              <a:t>and time is </a:t>
            </a:r>
            <a:r>
              <a:rPr lang="en-US" sz="1600" b="0" i="1" dirty="0" smtClean="0"/>
              <a:t>known</a:t>
            </a:r>
            <a:endParaRPr lang="en-US" sz="1600" b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5025" y="5067300"/>
            <a:ext cx="4041775" cy="1066800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Fixed Images</a:t>
            </a:r>
          </a:p>
          <a:p>
            <a:pPr algn="ctr"/>
            <a:r>
              <a:rPr lang="en-US" sz="1600" b="0" i="1" dirty="0" smtClean="0"/>
              <a:t>Several </a:t>
            </a:r>
            <a:r>
              <a:rPr lang="en-US" sz="1600" b="0" i="1" dirty="0" smtClean="0"/>
              <a:t>channels</a:t>
            </a:r>
          </a:p>
          <a:p>
            <a:pPr algn="ctr"/>
            <a:r>
              <a:rPr lang="en-US" sz="1600" b="0" i="1" dirty="0" smtClean="0"/>
              <a:t>O</a:t>
            </a:r>
            <a:r>
              <a:rPr lang="en-US" sz="1600" b="0" i="1" dirty="0" smtClean="0"/>
              <a:t>rientation </a:t>
            </a:r>
            <a:r>
              <a:rPr lang="en-US" sz="1600" b="0" i="1" dirty="0" smtClean="0"/>
              <a:t>and time is unknown</a:t>
            </a:r>
            <a:endParaRPr lang="en-US" sz="1600" b="0" i="1" dirty="0"/>
          </a:p>
        </p:txBody>
      </p:sp>
      <p:pic>
        <p:nvPicPr>
          <p:cNvPr id="17" name="Content Placeholder 16" descr="emb07.tif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868196" y="1496440"/>
            <a:ext cx="1143000" cy="1143000"/>
          </a:xfrm>
        </p:spPr>
      </p:pic>
      <p:pic>
        <p:nvPicPr>
          <p:cNvPr id="20" name="Picture 19" descr="emb02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4652" y="1496440"/>
            <a:ext cx="1143000" cy="1143000"/>
          </a:xfrm>
          <a:prstGeom prst="rect">
            <a:avLst/>
          </a:prstGeom>
        </p:spPr>
      </p:pic>
      <p:pic>
        <p:nvPicPr>
          <p:cNvPr id="21" name="Picture 20" descr="emb03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8196" y="2679132"/>
            <a:ext cx="1143000" cy="1143000"/>
          </a:xfrm>
          <a:prstGeom prst="rect">
            <a:avLst/>
          </a:prstGeom>
        </p:spPr>
      </p:pic>
      <p:pic>
        <p:nvPicPr>
          <p:cNvPr id="22" name="Picture 21" descr="emb04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9000" y="1496440"/>
            <a:ext cx="1143000" cy="1143000"/>
          </a:xfrm>
          <a:prstGeom prst="rect">
            <a:avLst/>
          </a:prstGeom>
        </p:spPr>
      </p:pic>
      <p:pic>
        <p:nvPicPr>
          <p:cNvPr id="23" name="Picture 22" descr="emb05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4652" y="2679132"/>
            <a:ext cx="1143000" cy="1143000"/>
          </a:xfrm>
          <a:prstGeom prst="rect">
            <a:avLst/>
          </a:prstGeom>
        </p:spPr>
      </p:pic>
      <p:pic>
        <p:nvPicPr>
          <p:cNvPr id="24" name="Picture 23" descr="emb06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9000" y="2679132"/>
            <a:ext cx="1143000" cy="1143000"/>
          </a:xfrm>
          <a:prstGeom prst="rect">
            <a:avLst/>
          </a:prstGeom>
        </p:spPr>
      </p:pic>
      <p:pic>
        <p:nvPicPr>
          <p:cNvPr id="18" name="Picture 17" descr="emb08.t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68196" y="3856168"/>
            <a:ext cx="1143000" cy="1143000"/>
          </a:xfrm>
          <a:prstGeom prst="rect">
            <a:avLst/>
          </a:prstGeom>
        </p:spPr>
      </p:pic>
      <p:pic>
        <p:nvPicPr>
          <p:cNvPr id="25" name="Picture 24" descr="emb09.t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9000" y="3856168"/>
            <a:ext cx="1143000" cy="1143000"/>
          </a:xfrm>
          <a:prstGeom prst="rect">
            <a:avLst/>
          </a:prstGeom>
        </p:spPr>
      </p:pic>
      <p:pic>
        <p:nvPicPr>
          <p:cNvPr id="27" name="Picture 26" descr="emb10.ti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4652" y="3856168"/>
            <a:ext cx="1143000" cy="1143000"/>
          </a:xfrm>
          <a:prstGeom prst="rect">
            <a:avLst/>
          </a:prstGeom>
        </p:spPr>
      </p:pic>
      <p:pic>
        <p:nvPicPr>
          <p:cNvPr id="16" name="bomyi_emb01_gast01.avi">
            <a:hlinkClick r:id="" action="ppaction://media"/>
          </p:cNvPr>
          <p:cNvPicPr>
            <a:picLocks noGrp="1" noRot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xmlns="" r:link="rId12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533400" y="1447800"/>
            <a:ext cx="3657600" cy="3657004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74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Registration and </a:t>
            </a:r>
            <a:r>
              <a:rPr lang="en-US" dirty="0" smtClean="0"/>
              <a:t>Ordering of Images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648200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Rotational orientations </a:t>
            </a:r>
            <a:r>
              <a:rPr lang="en-US" dirty="0" smtClean="0"/>
              <a:t>and </a:t>
            </a:r>
            <a:r>
              <a:rPr lang="en-US" dirty="0" smtClean="0"/>
              <a:t>relative </a:t>
            </a:r>
            <a:r>
              <a:rPr lang="en-US" dirty="0" smtClean="0"/>
              <a:t>times are unknown</a:t>
            </a:r>
          </a:p>
          <a:p>
            <a:r>
              <a:rPr lang="en-US" dirty="0" smtClean="0"/>
              <a:t>Register and order using </a:t>
            </a:r>
            <a:r>
              <a:rPr lang="en-US" i="1" dirty="0" smtClean="0"/>
              <a:t>vector diffusion </a:t>
            </a:r>
            <a:r>
              <a:rPr lang="en-US" i="1" dirty="0" smtClean="0"/>
              <a:t>maps (VDM)</a:t>
            </a:r>
            <a:endParaRPr lang="en-US" i="1" dirty="0" smtClean="0"/>
          </a:p>
          <a:p>
            <a:r>
              <a:rPr lang="en-US" dirty="0" smtClean="0"/>
              <a:t>First </a:t>
            </a:r>
            <a:r>
              <a:rPr lang="en-US" dirty="0" smtClean="0"/>
              <a:t>VDM coordinate will parameterize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developmental time</a:t>
            </a:r>
            <a:endParaRPr 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295400"/>
            <a:ext cx="4419600" cy="3189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6400800"/>
            <a:ext cx="467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Singer and Wu, </a:t>
            </a:r>
            <a:r>
              <a:rPr lang="en-US" i="1" dirty="0" err="1" smtClean="0"/>
              <a:t>Commun</a:t>
            </a:r>
            <a:r>
              <a:rPr lang="en-US" i="1" dirty="0" smtClean="0"/>
              <a:t> Pure </a:t>
            </a:r>
            <a:r>
              <a:rPr lang="en-US" i="1" dirty="0" err="1" smtClean="0"/>
              <a:t>Appl</a:t>
            </a:r>
            <a:r>
              <a:rPr lang="en-US" i="1" dirty="0" smtClean="0"/>
              <a:t> Math</a:t>
            </a:r>
            <a:r>
              <a:rPr lang="en-US" dirty="0" smtClean="0"/>
              <a:t>, 2012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Validation </a:t>
            </a:r>
            <a:r>
              <a:rPr lang="en-US" dirty="0" smtClean="0"/>
              <a:t>using </a:t>
            </a:r>
            <a:r>
              <a:rPr lang="en-US" dirty="0" smtClean="0"/>
              <a:t>Live Imaging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190" b="51325"/>
          <a:stretch>
            <a:fillRect/>
          </a:stretch>
        </p:blipFill>
        <p:spPr bwMode="auto">
          <a:xfrm>
            <a:off x="126205" y="1524000"/>
            <a:ext cx="889396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6329" y="5105400"/>
            <a:ext cx="767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Frames from a single-channel </a:t>
            </a:r>
            <a:r>
              <a:rPr lang="en-US" i="1" dirty="0" smtClean="0"/>
              <a:t>live imaging study, </a:t>
            </a:r>
            <a:r>
              <a:rPr lang="en-US" i="1" dirty="0" smtClean="0"/>
              <a:t>arbitrarily rotated and shuffled</a:t>
            </a:r>
            <a:endParaRPr lang="en-US" i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Validation </a:t>
            </a:r>
            <a:r>
              <a:rPr lang="en-US" dirty="0" smtClean="0"/>
              <a:t>using </a:t>
            </a:r>
            <a:r>
              <a:rPr lang="en-US" dirty="0" smtClean="0"/>
              <a:t>Live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79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VDM </a:t>
            </a:r>
            <a:r>
              <a:rPr lang="en-US" dirty="0" smtClean="0"/>
              <a:t>accurately </a:t>
            </a:r>
            <a:r>
              <a:rPr lang="en-US" dirty="0" smtClean="0"/>
              <a:t>and reproducibly </a:t>
            </a:r>
            <a:r>
              <a:rPr lang="en-US" dirty="0" smtClean="0"/>
              <a:t>recovers </a:t>
            </a:r>
            <a:r>
              <a:rPr lang="en-US" dirty="0" smtClean="0"/>
              <a:t>the correct temporal order for relatively small data sets (&lt;100 images)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190" t="50196"/>
          <a:stretch>
            <a:fillRect/>
          </a:stretch>
        </p:blipFill>
        <p:spPr bwMode="auto">
          <a:xfrm>
            <a:off x="1402975" y="2362200"/>
            <a:ext cx="6324600" cy="249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71743" y="4800600"/>
            <a:ext cx="418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Images, registered and ordered using VDM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547747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The recovered angles and ranks using VDM are accurate across multiple live imaging data sets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5257800"/>
            <a:ext cx="148162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52578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5257800"/>
            <a:ext cx="218420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Registering and </a:t>
            </a:r>
            <a:r>
              <a:rPr lang="en-US" dirty="0" smtClean="0"/>
              <a:t>Ordering </a:t>
            </a:r>
            <a:r>
              <a:rPr lang="en-US" dirty="0" smtClean="0"/>
              <a:t>Fixed 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0200" y="5562600"/>
            <a:ext cx="594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Fixed images with three channels. </a:t>
            </a:r>
            <a:endParaRPr lang="en-US" i="1" dirty="0" smtClean="0"/>
          </a:p>
          <a:p>
            <a:pPr algn="ctr"/>
            <a:r>
              <a:rPr lang="en-US" i="1" dirty="0" smtClean="0"/>
              <a:t>Each </a:t>
            </a:r>
            <a:r>
              <a:rPr lang="en-US" i="1" dirty="0" smtClean="0"/>
              <a:t>image is from a different embryo </a:t>
            </a:r>
            <a:endParaRPr lang="en-US" i="1" dirty="0" smtClean="0"/>
          </a:p>
          <a:p>
            <a:pPr algn="ctr"/>
            <a:r>
              <a:rPr lang="en-US" i="1" dirty="0" smtClean="0"/>
              <a:t>at </a:t>
            </a:r>
            <a:r>
              <a:rPr lang="en-US" i="1" dirty="0" smtClean="0"/>
              <a:t>a different and unknown developmental time.</a:t>
            </a:r>
            <a:endParaRPr lang="en-US" i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390" y="1371600"/>
            <a:ext cx="7801384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Registering and Ordering Fixed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67" t="49975"/>
          <a:stretch>
            <a:fillRect/>
          </a:stretch>
        </p:blipFill>
        <p:spPr bwMode="auto">
          <a:xfrm>
            <a:off x="609600" y="2209800"/>
            <a:ext cx="5029200" cy="273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167" t="67921" r="26389"/>
          <a:stretch>
            <a:fillRect/>
          </a:stretch>
        </p:blipFill>
        <p:spPr bwMode="auto">
          <a:xfrm>
            <a:off x="493060" y="5410200"/>
            <a:ext cx="8153834" cy="100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47801"/>
            <a:ext cx="8229600" cy="914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VDM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ordering is consistent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with the manual ordering from an embryologist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6248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We can compute a </a:t>
            </a:r>
            <a:r>
              <a:rPr lang="en-US" i="1" dirty="0" smtClean="0"/>
              <a:t>“</a:t>
            </a:r>
            <a:r>
              <a:rPr lang="en-US" i="1" dirty="0" smtClean="0"/>
              <a:t>representative” developmental trajectory</a:t>
            </a:r>
            <a:endParaRPr lang="en-US" i="1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2209800"/>
            <a:ext cx="2743200" cy="2767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Merging Live </a:t>
            </a:r>
            <a:r>
              <a:rPr lang="en-US" dirty="0" smtClean="0"/>
              <a:t>and Fixed </a:t>
            </a:r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</a:t>
            </a:r>
            <a:r>
              <a:rPr lang="en-US" dirty="0" smtClean="0"/>
              <a:t>eed </a:t>
            </a:r>
            <a:r>
              <a:rPr lang="en-US" i="1" dirty="0" smtClean="0"/>
              <a:t>real-time</a:t>
            </a:r>
            <a:r>
              <a:rPr lang="en-US" dirty="0" smtClean="0"/>
              <a:t> </a:t>
            </a:r>
            <a:r>
              <a:rPr lang="en-US" dirty="0" smtClean="0"/>
              <a:t>information (not </a:t>
            </a:r>
            <a:r>
              <a:rPr lang="en-US" dirty="0" smtClean="0"/>
              <a:t>only relative </a:t>
            </a:r>
            <a:r>
              <a:rPr lang="en-US" dirty="0" smtClean="0"/>
              <a:t>orders) </a:t>
            </a:r>
            <a:r>
              <a:rPr lang="en-US" dirty="0" smtClean="0"/>
              <a:t>f</a:t>
            </a:r>
            <a:r>
              <a:rPr lang="en-US" dirty="0" smtClean="0"/>
              <a:t>or </a:t>
            </a:r>
            <a:r>
              <a:rPr lang="en-US" dirty="0" smtClean="0"/>
              <a:t>many applications (e.g., kinetics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Want to </a:t>
            </a:r>
            <a:r>
              <a:rPr lang="en-US" dirty="0" smtClean="0"/>
              <a:t>merge </a:t>
            </a:r>
            <a:r>
              <a:rPr lang="en-US" dirty="0" smtClean="0"/>
              <a:t>real-time </a:t>
            </a:r>
            <a:r>
              <a:rPr lang="en-US" dirty="0" smtClean="0"/>
              <a:t>single-channel live imaging data with the multiple-channel fixed data to obtain a real-time information for multiple channels.</a:t>
            </a:r>
          </a:p>
          <a:p>
            <a:r>
              <a:rPr lang="en-US" dirty="0" smtClean="0"/>
              <a:t>Goal: estimate times of fixed images from live </a:t>
            </a:r>
            <a:r>
              <a:rPr lang="en-US" dirty="0" smtClean="0"/>
              <a:t>imaging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bomyi_emb01_gast01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link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38200" y="4076868"/>
            <a:ext cx="2057400" cy="205706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36575" y="4076700"/>
            <a:ext cx="2057400" cy="2057400"/>
            <a:chOff x="4761984" y="2339411"/>
            <a:chExt cx="3513804" cy="3502728"/>
          </a:xfrm>
        </p:grpSpPr>
        <p:pic>
          <p:nvPicPr>
            <p:cNvPr id="6" name="Content Placeholder 16" descr="emb07.tif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84" y="2339411"/>
              <a:ext cx="1143000" cy="1143000"/>
            </a:xfrm>
            <a:prstGeom prst="rect">
              <a:avLst/>
            </a:prstGeom>
          </p:spPr>
        </p:pic>
        <p:pic>
          <p:nvPicPr>
            <p:cNvPr id="7" name="Picture 6" descr="emb02.t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8440" y="2339411"/>
              <a:ext cx="1143000" cy="1143000"/>
            </a:xfrm>
            <a:prstGeom prst="rect">
              <a:avLst/>
            </a:prstGeom>
          </p:spPr>
        </p:pic>
        <p:pic>
          <p:nvPicPr>
            <p:cNvPr id="8" name="Picture 7" descr="emb03.t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61984" y="3522103"/>
              <a:ext cx="1143000" cy="1143000"/>
            </a:xfrm>
            <a:prstGeom prst="rect">
              <a:avLst/>
            </a:prstGeom>
          </p:spPr>
        </p:pic>
        <p:pic>
          <p:nvPicPr>
            <p:cNvPr id="9" name="Picture 8" descr="emb04.tif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32788" y="2339411"/>
              <a:ext cx="1143000" cy="1143000"/>
            </a:xfrm>
            <a:prstGeom prst="rect">
              <a:avLst/>
            </a:prstGeom>
          </p:spPr>
        </p:pic>
        <p:pic>
          <p:nvPicPr>
            <p:cNvPr id="10" name="Picture 9" descr="emb05.tif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8440" y="3522103"/>
              <a:ext cx="1143000" cy="1143000"/>
            </a:xfrm>
            <a:prstGeom prst="rect">
              <a:avLst/>
            </a:prstGeom>
          </p:spPr>
        </p:pic>
        <p:pic>
          <p:nvPicPr>
            <p:cNvPr id="11" name="Picture 10" descr="emb06.tif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32788" y="3522103"/>
              <a:ext cx="1143000" cy="1143000"/>
            </a:xfrm>
            <a:prstGeom prst="rect">
              <a:avLst/>
            </a:prstGeom>
          </p:spPr>
        </p:pic>
        <p:pic>
          <p:nvPicPr>
            <p:cNvPr id="12" name="Picture 11" descr="emb08.tif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1984" y="4699139"/>
              <a:ext cx="1143000" cy="1143000"/>
            </a:xfrm>
            <a:prstGeom prst="rect">
              <a:avLst/>
            </a:prstGeom>
          </p:spPr>
        </p:pic>
        <p:pic>
          <p:nvPicPr>
            <p:cNvPr id="13" name="Picture 12" descr="emb09.tif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2788" y="4699139"/>
              <a:ext cx="1143000" cy="1143000"/>
            </a:xfrm>
            <a:prstGeom prst="rect">
              <a:avLst/>
            </a:prstGeom>
          </p:spPr>
        </p:pic>
        <p:pic>
          <p:nvPicPr>
            <p:cNvPr id="14" name="Picture 13" descr="emb10.tif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8440" y="4699139"/>
              <a:ext cx="1143000" cy="1143000"/>
            </a:xfrm>
            <a:prstGeom prst="rect">
              <a:avLst/>
            </a:prstGeom>
          </p:spPr>
        </p:pic>
      </p:grpSp>
      <p:pic>
        <p:nvPicPr>
          <p:cNvPr id="16" name="colored_movie_2b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link="rId15"/>
              </p:ext>
            </p:extLst>
          </p:nvPr>
        </p:nvPicPr>
        <p:blipFill>
          <a:blip r:embed="rId16" cstate="print"/>
          <a:stretch>
            <a:fillRect/>
          </a:stretch>
        </p:blipFill>
        <p:spPr>
          <a:xfrm>
            <a:off x="6400800" y="4076700"/>
            <a:ext cx="2057400" cy="2057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0" y="49207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67400" y="49207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131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a single cell to an organism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3886200" y="1570037"/>
            <a:ext cx="5105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Embryogenesis reflects a genetic program</a:t>
            </a:r>
          </a:p>
          <a:p>
            <a:r>
              <a:rPr lang="en-US" dirty="0" smtClean="0"/>
              <a:t>We are interested characterizing developmental trajectories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What does that mean?</a:t>
            </a:r>
          </a:p>
          <a:p>
            <a:r>
              <a:rPr lang="en-US" dirty="0" smtClean="0"/>
              <a:t>Multivariable spatiotemporal patterns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do we need to monitor?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4" descr="gam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8" t="2296"/>
          <a:stretch>
            <a:fillRect/>
          </a:stretch>
        </p:blipFill>
        <p:spPr bwMode="auto">
          <a:xfrm>
            <a:off x="914400" y="1390817"/>
            <a:ext cx="2556831" cy="5009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76200" y="6519446"/>
            <a:ext cx="480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en-US" sz="1600" dirty="0" smtClean="0">
                <a:latin typeface="Calibri" pitchFamily="34" charset="0"/>
              </a:rPr>
              <a:t>From “One, two, three, infinity” by Gamow</a:t>
            </a:r>
            <a:endParaRPr lang="en-US" altLang="en-US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173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Reduce </a:t>
            </a:r>
            <a:r>
              <a:rPr lang="en-US" dirty="0" smtClean="0"/>
              <a:t>Image </a:t>
            </a:r>
            <a:r>
              <a:rPr lang="en-US" dirty="0" smtClean="0"/>
              <a:t>Dimension using PCA</a:t>
            </a:r>
            <a:endParaRPr lang="en-US" dirty="0"/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>
          <a:xfrm>
            <a:off x="6705600" y="3581400"/>
            <a:ext cx="2133600" cy="990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 smtClean="0"/>
              <a:t>Compute </a:t>
            </a:r>
            <a:r>
              <a:rPr lang="en-US" sz="1800" i="1" dirty="0" smtClean="0"/>
              <a:t>PCA modes </a:t>
            </a:r>
            <a:r>
              <a:rPr lang="en-US" sz="1800" i="1" dirty="0" smtClean="0"/>
              <a:t>from </a:t>
            </a:r>
            <a:r>
              <a:rPr lang="en-US" sz="1800" i="1" dirty="0" smtClean="0"/>
              <a:t>live imaging</a:t>
            </a:r>
            <a:endParaRPr lang="en-US" sz="1800" i="1" dirty="0" smtClean="0"/>
          </a:p>
          <a:p>
            <a:pPr algn="ctr">
              <a:buNone/>
            </a:pPr>
            <a:endParaRPr lang="en-US" sz="1800" i="1" dirty="0" smtClean="0"/>
          </a:p>
          <a:p>
            <a:pPr algn="ctr">
              <a:buNone/>
            </a:pPr>
            <a:endParaRPr lang="en-US" sz="1800" i="1" dirty="0"/>
          </a:p>
          <a:p>
            <a:pPr algn="ctr">
              <a:buNone/>
            </a:pPr>
            <a:endParaRPr lang="en-US" sz="1800" i="1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81800" y="5525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Project image </a:t>
            </a:r>
          </a:p>
          <a:p>
            <a:pPr algn="ctr"/>
            <a:r>
              <a:rPr lang="en-US" i="1" dirty="0" smtClean="0"/>
              <a:t>onto </a:t>
            </a:r>
            <a:r>
              <a:rPr lang="en-US" i="1" dirty="0" smtClean="0"/>
              <a:t>PCA </a:t>
            </a:r>
            <a:r>
              <a:rPr lang="en-US" i="1" dirty="0" smtClean="0"/>
              <a:t>modes</a:t>
            </a:r>
            <a:endParaRPr lang="en-US" i="1" dirty="0"/>
          </a:p>
        </p:txBody>
      </p:sp>
      <p:pic>
        <p:nvPicPr>
          <p:cNvPr id="47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304800" y="342138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7" cstate="print"/>
          <a:srcRect l="30000" t="14194" r="30000" b="29032"/>
          <a:stretch>
            <a:fillRect/>
          </a:stretch>
        </p:blipFill>
        <p:spPr bwMode="auto">
          <a:xfrm>
            <a:off x="2286000" y="12192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56"/>
          <p:cNvSpPr txBox="1"/>
          <p:nvPr/>
        </p:nvSpPr>
        <p:spPr>
          <a:xfrm>
            <a:off x="37969" y="5715000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 </a:t>
            </a:r>
            <a:r>
              <a:rPr lang="en-US" sz="1600" dirty="0" smtClean="0"/>
              <a:t>= -</a:t>
            </a:r>
            <a:r>
              <a:rPr lang="en-US" sz="1600" dirty="0" smtClean="0"/>
              <a:t>1191</a:t>
            </a:r>
            <a:endParaRPr 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1385467" y="571500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/>
              <a:t>2</a:t>
            </a:r>
            <a:r>
              <a:rPr lang="en-US" sz="1600" dirty="0" smtClean="0"/>
              <a:t> = </a:t>
            </a:r>
            <a:r>
              <a:rPr lang="en-US" sz="1600" dirty="0" smtClean="0"/>
              <a:t>-</a:t>
            </a:r>
            <a:r>
              <a:rPr lang="en-US" sz="1600" dirty="0" smtClean="0"/>
              <a:t>843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2680867" y="571500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/>
              <a:t>3</a:t>
            </a:r>
            <a:r>
              <a:rPr lang="en-US" sz="1600" dirty="0" smtClean="0"/>
              <a:t> = </a:t>
            </a:r>
            <a:r>
              <a:rPr lang="en-US" sz="1600" dirty="0" smtClean="0"/>
              <a:t>-</a:t>
            </a:r>
            <a:r>
              <a:rPr lang="en-US" sz="1600" dirty="0" smtClean="0"/>
              <a:t>272</a:t>
            </a:r>
            <a:endParaRPr 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3976267" y="571500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 smtClean="0"/>
              <a:t>4</a:t>
            </a:r>
            <a:r>
              <a:rPr lang="en-US" sz="1600" dirty="0" smtClean="0"/>
              <a:t> = </a:t>
            </a:r>
            <a:r>
              <a:rPr lang="en-US" sz="1600" dirty="0" smtClean="0"/>
              <a:t>-</a:t>
            </a:r>
            <a:r>
              <a:rPr lang="en-US" sz="1600" dirty="0" smtClean="0"/>
              <a:t>693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5250828" y="5715000"/>
            <a:ext cx="1080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 smtClean="0"/>
              <a:t>5</a:t>
            </a:r>
            <a:r>
              <a:rPr lang="en-US" sz="1600" dirty="0" smtClean="0"/>
              <a:t> = </a:t>
            </a:r>
            <a:r>
              <a:rPr lang="en-US" sz="1600" dirty="0" smtClean="0"/>
              <a:t>1000</a:t>
            </a:r>
            <a:endParaRPr lang="en-US" sz="1600" dirty="0"/>
          </a:p>
        </p:txBody>
      </p:sp>
      <p:cxnSp>
        <p:nvCxnSpPr>
          <p:cNvPr id="62" name="Straight Arrow Connector 61"/>
          <p:cNvCxnSpPr>
            <a:stCxn id="56" idx="2"/>
            <a:endCxn id="51" idx="0"/>
          </p:cNvCxnSpPr>
          <p:nvPr/>
        </p:nvCxnSpPr>
        <p:spPr>
          <a:xfrm flipH="1">
            <a:off x="609600" y="3048000"/>
            <a:ext cx="2590800" cy="37338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6" idx="2"/>
            <a:endCxn id="49" idx="0"/>
          </p:cNvCxnSpPr>
          <p:nvPr/>
        </p:nvCxnSpPr>
        <p:spPr>
          <a:xfrm>
            <a:off x="3200400" y="30480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6" idx="2"/>
            <a:endCxn id="50" idx="0"/>
          </p:cNvCxnSpPr>
          <p:nvPr/>
        </p:nvCxnSpPr>
        <p:spPr>
          <a:xfrm flipH="1">
            <a:off x="1905000" y="3048000"/>
            <a:ext cx="12954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2"/>
            <a:endCxn id="48" idx="0"/>
          </p:cNvCxnSpPr>
          <p:nvPr/>
        </p:nvCxnSpPr>
        <p:spPr>
          <a:xfrm>
            <a:off x="3200400" y="3048000"/>
            <a:ext cx="12954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6" idx="2"/>
            <a:endCxn id="47" idx="0"/>
          </p:cNvCxnSpPr>
          <p:nvPr/>
        </p:nvCxnSpPr>
        <p:spPr>
          <a:xfrm>
            <a:off x="3200400" y="3048000"/>
            <a:ext cx="25908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1" idx="2"/>
            <a:endCxn id="57" idx="0"/>
          </p:cNvCxnSpPr>
          <p:nvPr/>
        </p:nvCxnSpPr>
        <p:spPr>
          <a:xfrm>
            <a:off x="609600" y="4792980"/>
            <a:ext cx="0" cy="9220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9" idx="2"/>
            <a:endCxn id="59" idx="0"/>
          </p:cNvCxnSpPr>
          <p:nvPr/>
        </p:nvCxnSpPr>
        <p:spPr>
          <a:xfrm>
            <a:off x="3200400" y="4800600"/>
            <a:ext cx="1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0" idx="2"/>
            <a:endCxn id="58" idx="0"/>
          </p:cNvCxnSpPr>
          <p:nvPr/>
        </p:nvCxnSpPr>
        <p:spPr>
          <a:xfrm>
            <a:off x="1905000" y="4800600"/>
            <a:ext cx="1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8" idx="2"/>
            <a:endCxn id="60" idx="0"/>
          </p:cNvCxnSpPr>
          <p:nvPr/>
        </p:nvCxnSpPr>
        <p:spPr>
          <a:xfrm>
            <a:off x="4495800" y="4800600"/>
            <a:ext cx="1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7" idx="2"/>
            <a:endCxn id="61" idx="0"/>
          </p:cNvCxnSpPr>
          <p:nvPr/>
        </p:nvCxnSpPr>
        <p:spPr>
          <a:xfrm>
            <a:off x="5791200" y="48006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ontent Placeholder 38"/>
          <p:cNvSpPr txBox="1">
            <a:spLocks/>
          </p:cNvSpPr>
          <p:nvPr/>
        </p:nvSpPr>
        <p:spPr>
          <a:xfrm>
            <a:off x="6705600" y="1600200"/>
            <a:ext cx="21336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Registered image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(10000 pixels)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Model </a:t>
            </a:r>
            <a:r>
              <a:rPr lang="en-US" dirty="0" smtClean="0"/>
              <a:t>for Time </a:t>
            </a:r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800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en-US" dirty="0" smtClean="0"/>
              <a:t>Fit linear </a:t>
            </a:r>
            <a:r>
              <a:rPr lang="en-US" dirty="0" smtClean="0"/>
              <a:t>model</a:t>
            </a:r>
            <a:endParaRPr lang="en-US" dirty="0" smtClean="0"/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time =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0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1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1</a:t>
            </a:r>
            <a:r>
              <a:rPr lang="en-US" dirty="0" smtClean="0">
                <a:solidFill>
                  <a:schemeClr val="accent2"/>
                </a:solidFill>
              </a:rPr>
              <a:t>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2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3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3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4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4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5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5</a:t>
            </a:r>
          </a:p>
          <a:p>
            <a:pPr lvl="1"/>
            <a:r>
              <a:rPr lang="en-US" dirty="0" smtClean="0"/>
              <a:t>PC are the projection coefficients</a:t>
            </a:r>
          </a:p>
          <a:p>
            <a:pPr lvl="1"/>
            <a:r>
              <a:rPr lang="en-US" dirty="0" smtClean="0"/>
              <a:t>Find </a:t>
            </a:r>
            <a:r>
              <a:rPr lang="el-GR" dirty="0" smtClean="0"/>
              <a:t>β</a:t>
            </a:r>
            <a:r>
              <a:rPr lang="en-US" baseline="-25000" dirty="0" smtClean="0"/>
              <a:t>0</a:t>
            </a:r>
            <a:r>
              <a:rPr lang="en-US" dirty="0" smtClean="0"/>
              <a:t>,…,</a:t>
            </a:r>
            <a:r>
              <a:rPr lang="el-GR" dirty="0" smtClean="0"/>
              <a:t>β</a:t>
            </a:r>
            <a:r>
              <a:rPr lang="en-US" baseline="-25000" dirty="0" smtClean="0"/>
              <a:t>5</a:t>
            </a:r>
            <a:r>
              <a:rPr lang="en-US" dirty="0" smtClean="0"/>
              <a:t> using live imaging as training data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3766" y="6019800"/>
            <a:ext cx="17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New fixed image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4118789"/>
            <a:ext cx="632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time = </a:t>
            </a:r>
          </a:p>
          <a:p>
            <a:pPr algn="ctr"/>
            <a:r>
              <a:rPr lang="en-US" sz="2600" dirty="0"/>
              <a:t> </a:t>
            </a:r>
            <a:r>
              <a:rPr lang="en-US" sz="2600" dirty="0" smtClean="0"/>
              <a:t>  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0</a:t>
            </a:r>
            <a:r>
              <a:rPr lang="en-US" sz="2600" dirty="0" smtClean="0"/>
              <a:t> 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1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1</a:t>
            </a:r>
            <a:r>
              <a:rPr lang="en-US" sz="2600" dirty="0" smtClean="0"/>
              <a:t>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2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2</a:t>
            </a:r>
            <a:r>
              <a:rPr lang="en-US" sz="2600" dirty="0" smtClean="0"/>
              <a:t> </a:t>
            </a:r>
            <a:r>
              <a:rPr lang="en-US" sz="2600" dirty="0" smtClean="0"/>
              <a:t>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3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3</a:t>
            </a:r>
            <a:r>
              <a:rPr lang="en-US" sz="2600" dirty="0" smtClean="0"/>
              <a:t> 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4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4</a:t>
            </a:r>
            <a:r>
              <a:rPr lang="en-US" sz="2600" dirty="0" smtClean="0"/>
              <a:t> 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5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5 </a:t>
            </a:r>
            <a:endParaRPr lang="en-US" sz="2600" dirty="0" smtClean="0"/>
          </a:p>
          <a:p>
            <a:pPr algn="ctr"/>
            <a:r>
              <a:rPr lang="en-US" sz="3000" dirty="0" smtClean="0"/>
              <a:t>= </a:t>
            </a:r>
            <a:r>
              <a:rPr lang="en-US" sz="3000" dirty="0" smtClean="0">
                <a:solidFill>
                  <a:schemeClr val="accent2"/>
                </a:solidFill>
              </a:rPr>
              <a:t>12.37 min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600" i="1" dirty="0" smtClean="0"/>
              <a:t>Predict time (with error bars) using regression model</a:t>
            </a:r>
            <a:endParaRPr lang="en-US" i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30000" t="14839" r="30000" b="28387"/>
          <a:stretch>
            <a:fillRect/>
          </a:stretch>
        </p:blipFill>
        <p:spPr bwMode="auto">
          <a:xfrm>
            <a:off x="914400" y="41148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Interpolating Signals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2964" y="2057400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66190" y="1524000"/>
            <a:ext cx="272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1. Select frame from movie</a:t>
            </a:r>
          </a:p>
          <a:p>
            <a:pPr algn="ctr"/>
            <a:r>
              <a:rPr lang="en-US" dirty="0" smtClean="0"/>
              <a:t> (60 minutes)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/>
          <a:srcRect t="34921" b="42857"/>
          <a:stretch>
            <a:fillRect/>
          </a:stretch>
        </p:blipFill>
        <p:spPr bwMode="auto">
          <a:xfrm>
            <a:off x="-673036" y="38862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/>
          <a:srcRect t="38095" b="42857"/>
          <a:stretch>
            <a:fillRect/>
          </a:stretch>
        </p:blipFill>
        <p:spPr bwMode="auto">
          <a:xfrm>
            <a:off x="-673036" y="51816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/>
          <a:srcRect t="36508" b="41270"/>
          <a:stretch>
            <a:fillRect/>
          </a:stretch>
        </p:blipFill>
        <p:spPr bwMode="auto">
          <a:xfrm>
            <a:off x="-673036" y="57912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2119829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2800" y="2119829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00800" y="4724400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30128" y="3886200"/>
            <a:ext cx="439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2. Find fixed images which have similar times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0836" y="5029200"/>
            <a:ext cx="367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Extract channels from fixed images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15747" y="1439863"/>
            <a:ext cx="375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4. Compute average over fixed images</a:t>
            </a:r>
          </a:p>
          <a:p>
            <a:pPr algn="ctr"/>
            <a:r>
              <a:rPr lang="en-US" dirty="0" smtClean="0"/>
              <a:t>(cross-dissolve)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15000" y="41148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5. Combine average fixed image with movie frame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Multichannel Movie</a:t>
            </a:r>
            <a:endParaRPr lang="en-US" dirty="0"/>
          </a:p>
        </p:txBody>
      </p:sp>
      <p:pic>
        <p:nvPicPr>
          <p:cNvPr id="6" name="colored_movie_2b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link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178425" y="1447800"/>
            <a:ext cx="4772025" cy="47720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52600" y="6211669"/>
            <a:ext cx="5881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Gray nuclei are from a live imaging study of a single embryo, </a:t>
            </a:r>
          </a:p>
          <a:p>
            <a:pPr algn="ctr"/>
            <a:r>
              <a:rPr lang="en-US" i="1" dirty="0" smtClean="0"/>
              <a:t>colored signals are from multiple fixed embryos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in Merging Data</a:t>
            </a:r>
            <a:endParaRPr lang="en-US" dirty="0"/>
          </a:p>
        </p:txBody>
      </p:sp>
      <p:pic>
        <p:nvPicPr>
          <p:cNvPr id="3" name="Picture 2" descr="colored_movie_frame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2743200" cy="2743200"/>
          </a:xfrm>
          <a:prstGeom prst="rect">
            <a:avLst/>
          </a:prstGeom>
        </p:spPr>
      </p:pic>
      <p:pic>
        <p:nvPicPr>
          <p:cNvPr id="4" name="Picture 3" descr="colored_movie_frame1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2133600"/>
            <a:ext cx="2743200" cy="2743200"/>
          </a:xfrm>
          <a:prstGeom prst="rect">
            <a:avLst/>
          </a:prstGeom>
        </p:spPr>
      </p:pic>
      <p:pic>
        <p:nvPicPr>
          <p:cNvPr id="5" name="Picture 4" descr="colored_movie_frame13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2133600"/>
            <a:ext cx="2743200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752600" y="4038600"/>
            <a:ext cx="228600" cy="5334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81835" y="1302603"/>
            <a:ext cx="3971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Signal is not localized to nuclei</a:t>
            </a:r>
          </a:p>
          <a:p>
            <a:pPr algn="ctr"/>
            <a:r>
              <a:rPr lang="en-US" sz="2400" dirty="0" smtClean="0"/>
              <a:t>This is (biologically) incorrect</a:t>
            </a:r>
            <a:endParaRPr lang="en-US" sz="24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371600" y="4038600"/>
            <a:ext cx="76200" cy="6096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72000" y="3886200"/>
            <a:ext cx="0" cy="5334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58000" y="3810000"/>
            <a:ext cx="304800" cy="4953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924800" y="3810000"/>
            <a:ext cx="304800" cy="6096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8260" y="5715000"/>
            <a:ext cx="8755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Current work: local warping of images so that nuclear signals overlap</a:t>
            </a:r>
            <a:endParaRPr lang="en-US" sz="2400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Image </a:t>
            </a:r>
            <a:r>
              <a:rPr lang="en-US" dirty="0" smtClean="0"/>
              <a:t>warping so that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signals are localized to nuclei</a:t>
            </a:r>
            <a:endParaRPr lang="en-US" dirty="0" smtClean="0"/>
          </a:p>
          <a:p>
            <a:r>
              <a:rPr lang="en-US" dirty="0" smtClean="0"/>
              <a:t>Nonlinear time </a:t>
            </a:r>
            <a:r>
              <a:rPr lang="en-US" dirty="0" smtClean="0"/>
              <a:t>estimation</a:t>
            </a:r>
            <a:endParaRPr lang="en-US" dirty="0" smtClean="0"/>
          </a:p>
          <a:p>
            <a:r>
              <a:rPr lang="en-US" dirty="0" smtClean="0"/>
              <a:t>Statistics/variability in </a:t>
            </a:r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Want “average” developmental trajectory </a:t>
            </a:r>
          </a:p>
          <a:p>
            <a:pPr lvl="1">
              <a:buNone/>
            </a:pPr>
            <a:r>
              <a:rPr lang="en-US" dirty="0" smtClean="0"/>
              <a:t>	with error bars to quantify </a:t>
            </a:r>
            <a:r>
              <a:rPr lang="en-US" dirty="0" err="1" smtClean="0"/>
              <a:t>interembryo</a:t>
            </a:r>
            <a:r>
              <a:rPr lang="en-US" dirty="0" smtClean="0"/>
              <a:t> variability</a:t>
            </a:r>
            <a:endParaRPr lang="en-US" dirty="0" smtClean="0"/>
          </a:p>
          <a:p>
            <a:pPr lvl="1"/>
            <a:r>
              <a:rPr lang="en-US" dirty="0" smtClean="0"/>
              <a:t>What are the important statistics to look at?</a:t>
            </a:r>
          </a:p>
          <a:p>
            <a:r>
              <a:rPr lang="en-US" dirty="0" smtClean="0"/>
              <a:t>Lateral </a:t>
            </a:r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Differences from developmental times </a:t>
            </a:r>
            <a:r>
              <a:rPr lang="en-US" dirty="0" smtClean="0"/>
              <a:t>and 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smtClean="0"/>
              <a:t>viewing </a:t>
            </a:r>
            <a:r>
              <a:rPr lang="en-US" dirty="0" smtClean="0"/>
              <a:t>direction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7171" name="Picture 2" descr="C:\Users\lscheung\Documents\Results\OreR\OreR SEM\2009-08-27 OreR [15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Line 4"/>
          <p:cNvSpPr>
            <a:spLocks noChangeShapeType="1"/>
          </p:cNvSpPr>
          <p:nvPr/>
        </p:nvSpPr>
        <p:spPr bwMode="auto">
          <a:xfrm>
            <a:off x="381000" y="5897563"/>
            <a:ext cx="1524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 rot="-5400000">
            <a:off x="609600" y="5867400"/>
            <a:ext cx="1066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990600" y="5029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990600" y="6415088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0" y="57150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1981200" y="57150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0" y="57150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1981200" y="57150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P</a:t>
            </a:r>
          </a:p>
        </p:txBody>
      </p:sp>
      <p:pic>
        <p:nvPicPr>
          <p:cNvPr id="7180" name="Picture 12" descr="IMG_20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314" t="10233" r="14911" b="14304"/>
          <a:stretch>
            <a:fillRect/>
          </a:stretch>
        </p:blipFill>
        <p:spPr bwMode="auto">
          <a:xfrm>
            <a:off x="6629400" y="34925"/>
            <a:ext cx="2514600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Rectangle 1"/>
          <p:cNvSpPr>
            <a:spLocks noChangeArrowheads="1"/>
          </p:cNvSpPr>
          <p:nvPr/>
        </p:nvSpPr>
        <p:spPr bwMode="auto">
          <a:xfrm>
            <a:off x="2209800" y="1249740"/>
            <a:ext cx="4876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chemeClr val="bg1"/>
                </a:solidFill>
                <a:latin typeface="Calibri" pitchFamily="34" charset="0"/>
              </a:rPr>
              <a:t>Core processes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  <a:latin typeface="Calibri" pitchFamily="34" charset="0"/>
              </a:rPr>
              <a:t>a</a:t>
            </a:r>
            <a:r>
              <a:rPr lang="en-US" altLang="en-US" dirty="0" smtClean="0">
                <a:solidFill>
                  <a:schemeClr val="bg1"/>
                </a:solidFill>
                <a:latin typeface="Calibri" pitchFamily="34" charset="0"/>
              </a:rPr>
              <a:t>re conserved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 smtClean="0">
                <a:solidFill>
                  <a:schemeClr val="bg1"/>
                </a:solidFill>
                <a:latin typeface="Calibri" pitchFamily="34" charset="0"/>
              </a:rPr>
              <a:t>across species</a:t>
            </a:r>
            <a:endParaRPr lang="en-US" altLang="en-US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482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t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 cstate="print"/>
          <a:srcRect l="5195"/>
          <a:stretch/>
        </p:blipFill>
        <p:spPr>
          <a:xfrm>
            <a:off x="533400" y="304800"/>
            <a:ext cx="812301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42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in morphology and changes in distribution of chemical factors</a:t>
            </a:r>
            <a:endParaRPr lang="en-US" dirty="0"/>
          </a:p>
        </p:txBody>
      </p:sp>
      <p:pic>
        <p:nvPicPr>
          <p:cNvPr id="5" name="0709_emb02_gast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 rotWithShape="1">
          <a:blip r:embed="rId5" cstate="print"/>
          <a:srcRect l="11779" t="19171" r="10337"/>
          <a:stretch/>
        </p:blipFill>
        <p:spPr>
          <a:xfrm>
            <a:off x="838200" y="1585042"/>
            <a:ext cx="3685804" cy="3825158"/>
          </a:xfrm>
          <a:prstGeom prst="rect">
            <a:avLst/>
          </a:prstGeom>
        </p:spPr>
      </p:pic>
      <p:pic>
        <p:nvPicPr>
          <p:cNvPr id="7" name="dl1dorsalGFP1_movie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link="rId6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002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5638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small number of variables can be tracked in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490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H:\1003 CIC\Cic_ind\Fig 4 DV network\Zelda.tif"/>
          <p:cNvPicPr preferRelativeResize="0"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844" t="15823" r="5571" b="9177"/>
          <a:stretch/>
        </p:blipFill>
        <p:spPr bwMode="auto">
          <a:xfrm>
            <a:off x="96645" y="129540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blim\Desktop\lab\stas_gordon_conf_2014\dl_dv.tif"/>
          <p:cNvPicPr preferRelativeResize="0"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13" t="5159" r="13154" b="16792"/>
          <a:stretch/>
        </p:blipFill>
        <p:spPr bwMode="auto">
          <a:xfrm>
            <a:off x="2355510" y="129540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4375" y="12954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4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5510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4375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3240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4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645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5"/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3240" y="12954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300668" y="2194560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E19FE"/>
                </a:solidFill>
              </a:rPr>
              <a:t>A</a:t>
            </a:r>
            <a:endParaRPr lang="en-US" sz="3200" b="1" dirty="0">
              <a:solidFill>
                <a:srgbClr val="0E19F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43026" y="2194560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DEF315"/>
                </a:solidFill>
              </a:rPr>
              <a:t>B</a:t>
            </a:r>
            <a:endParaRPr lang="en-US" sz="3200" b="1" dirty="0">
              <a:solidFill>
                <a:srgbClr val="DEF315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753114" y="2194560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</a:rPr>
              <a:t>C</a:t>
            </a:r>
            <a:endParaRPr lang="en-US" sz="3200" b="1" dirty="0">
              <a:solidFill>
                <a:schemeClr val="accent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2217" y="4619951"/>
            <a:ext cx="442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EA14D1"/>
                </a:solidFill>
              </a:rPr>
              <a:t>D</a:t>
            </a:r>
            <a:endParaRPr lang="en-US" sz="3200" b="1" dirty="0">
              <a:solidFill>
                <a:srgbClr val="EA14D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22235" y="4619951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26913" y="463534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F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783644" y="4635340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G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418166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At the same time, the system is patterned</a:t>
            </a:r>
            <a:endParaRPr lang="en-US" sz="3600" dirty="0">
              <a:solidFill>
                <a:srgbClr val="0E19FE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5715000"/>
            <a:ext cx="84181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Dozens of species, in different patterns</a:t>
            </a:r>
            <a:endParaRPr lang="en-US" sz="3600" dirty="0">
              <a:solidFill>
                <a:srgbClr val="0E19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765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lim\Desktop\lab\stas_gordon_conf_2014\zld.tif"/>
          <p:cNvPicPr preferRelativeResize="0"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70" b="1970"/>
          <a:stretch/>
        </p:blipFill>
        <p:spPr bwMode="auto">
          <a:xfrm>
            <a:off x="685800" y="76200"/>
            <a:ext cx="374904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"/>
            <a:ext cx="3749040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677"/>
          <a:stretch/>
        </p:blipFill>
        <p:spPr bwMode="auto">
          <a:xfrm>
            <a:off x="685800" y="5181600"/>
            <a:ext cx="3749349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 preferRelativeResize="0"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155"/>
          <a:stretch/>
        </p:blipFill>
        <p:spPr bwMode="auto">
          <a:xfrm>
            <a:off x="4800600" y="3479800"/>
            <a:ext cx="3749040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C:\Users\blim\Desktop\lab\stas_gordon_conf_2014\ind_01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291" y="5181600"/>
            <a:ext cx="3749349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blim\Desktop\lab\stas_gordon_conf_2014\dpp.tif"/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78000"/>
            <a:ext cx="374904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 preferRelativeResize="0"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67" r="6096"/>
          <a:stretch/>
        </p:blipFill>
        <p:spPr bwMode="auto">
          <a:xfrm>
            <a:off x="4807527" y="1784275"/>
            <a:ext cx="3749040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 descr="C:\Users\blim\Desktop\lab\stas_gordon_conf_2014\twi.tif"/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79800"/>
            <a:ext cx="374904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66012" y="1344359"/>
            <a:ext cx="45878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chemeClr val="bg1"/>
                </a:solidFill>
              </a:rPr>
              <a:t>Zld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58976" y="1375500"/>
            <a:ext cx="37542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E19FE"/>
                </a:solidFill>
              </a:rPr>
              <a:t>Dl</a:t>
            </a:r>
            <a:endParaRPr lang="en-US" sz="1700" b="1" dirty="0">
              <a:solidFill>
                <a:srgbClr val="0E19F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89068" y="2998857"/>
            <a:ext cx="53572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i="1" dirty="0" err="1" smtClean="0">
                <a:solidFill>
                  <a:srgbClr val="FFFF00"/>
                </a:solidFill>
              </a:rPr>
              <a:t>dpp</a:t>
            </a:r>
            <a:endParaRPr lang="en-US" sz="1700" b="1" i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2339" y="3048000"/>
            <a:ext cx="5020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i="1" dirty="0" err="1" smtClean="0">
                <a:solidFill>
                  <a:srgbClr val="00B050"/>
                </a:solidFill>
              </a:rPr>
              <a:t>sog</a:t>
            </a:r>
            <a:endParaRPr lang="en-US" sz="1700" b="1" i="1" dirty="0">
              <a:solidFill>
                <a:srgbClr val="00B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32339" y="4771777"/>
            <a:ext cx="5020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i="1" dirty="0" err="1" smtClean="0">
                <a:solidFill>
                  <a:srgbClr val="EA14D1"/>
                </a:solidFill>
              </a:rPr>
              <a:t>sna</a:t>
            </a:r>
            <a:endParaRPr lang="en-US" sz="1700" b="1" i="1" dirty="0">
              <a:solidFill>
                <a:srgbClr val="EA14D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24334" y="4751457"/>
            <a:ext cx="50045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B0F0"/>
                </a:solidFill>
              </a:rPr>
              <a:t>Twi</a:t>
            </a:r>
            <a:endParaRPr lang="en-US" sz="17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2349" y="6477000"/>
            <a:ext cx="49244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i="1" dirty="0" smtClean="0">
                <a:solidFill>
                  <a:schemeClr val="accent6"/>
                </a:solidFill>
              </a:rPr>
              <a:t>rho</a:t>
            </a:r>
            <a:endParaRPr lang="en-US" sz="1700" b="1" i="1" dirty="0">
              <a:solidFill>
                <a:schemeClr val="accent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77200" y="6477000"/>
            <a:ext cx="46839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i="1" dirty="0" smtClean="0">
                <a:solidFill>
                  <a:srgbClr val="FF0000"/>
                </a:solidFill>
              </a:rPr>
              <a:t>ind</a:t>
            </a:r>
            <a:endParaRPr lang="en-US" sz="17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6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3"/>
          <p:cNvSpPr txBox="1">
            <a:spLocks noChangeArrowheads="1"/>
          </p:cNvSpPr>
          <p:nvPr/>
        </p:nvSpPr>
        <p:spPr bwMode="auto">
          <a:xfrm>
            <a:off x="762000" y="1295400"/>
            <a:ext cx="403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itchFamily="34" charset="0"/>
              </a:rPr>
              <a:t>Immunostaining</a:t>
            </a:r>
          </a:p>
        </p:txBody>
      </p:sp>
      <p:sp>
        <p:nvSpPr>
          <p:cNvPr id="5123" name="Title 6"/>
          <p:cNvSpPr>
            <a:spLocks noGrp="1"/>
          </p:cNvSpPr>
          <p:nvPr>
            <p:ph type="title" sz="quarter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Protein localization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2816225" y="4681538"/>
            <a:ext cx="1527175" cy="1239837"/>
          </a:xfrm>
          <a:custGeom>
            <a:avLst/>
            <a:gdLst>
              <a:gd name="connsiteX0" fmla="*/ 839972 w 1297172"/>
              <a:gd name="connsiteY0" fmla="*/ 106325 h 1286539"/>
              <a:gd name="connsiteX1" fmla="*/ 669851 w 1297172"/>
              <a:gd name="connsiteY1" fmla="*/ 0 h 1286539"/>
              <a:gd name="connsiteX2" fmla="*/ 393405 w 1297172"/>
              <a:gd name="connsiteY2" fmla="*/ 0 h 1286539"/>
              <a:gd name="connsiteX3" fmla="*/ 287079 w 1297172"/>
              <a:gd name="connsiteY3" fmla="*/ 180753 h 1286539"/>
              <a:gd name="connsiteX4" fmla="*/ 31898 w 1297172"/>
              <a:gd name="connsiteY4" fmla="*/ 276446 h 1286539"/>
              <a:gd name="connsiteX5" fmla="*/ 0 w 1297172"/>
              <a:gd name="connsiteY5" fmla="*/ 382772 h 1286539"/>
              <a:gd name="connsiteX6" fmla="*/ 127591 w 1297172"/>
              <a:gd name="connsiteY6" fmla="*/ 542260 h 1286539"/>
              <a:gd name="connsiteX7" fmla="*/ 499731 w 1297172"/>
              <a:gd name="connsiteY7" fmla="*/ 446567 h 1286539"/>
              <a:gd name="connsiteX8" fmla="*/ 616689 w 1297172"/>
              <a:gd name="connsiteY8" fmla="*/ 701748 h 1286539"/>
              <a:gd name="connsiteX9" fmla="*/ 372140 w 1297172"/>
              <a:gd name="connsiteY9" fmla="*/ 850604 h 1286539"/>
              <a:gd name="connsiteX10" fmla="*/ 457200 w 1297172"/>
              <a:gd name="connsiteY10" fmla="*/ 1244009 h 1286539"/>
              <a:gd name="connsiteX11" fmla="*/ 999461 w 1297172"/>
              <a:gd name="connsiteY11" fmla="*/ 1286539 h 1286539"/>
              <a:gd name="connsiteX12" fmla="*/ 1297172 w 1297172"/>
              <a:gd name="connsiteY12" fmla="*/ 999460 h 1286539"/>
              <a:gd name="connsiteX13" fmla="*/ 818707 w 1297172"/>
              <a:gd name="connsiteY13" fmla="*/ 467832 h 1286539"/>
              <a:gd name="connsiteX14" fmla="*/ 839972 w 1297172"/>
              <a:gd name="connsiteY14" fmla="*/ 106325 h 1286539"/>
              <a:gd name="connsiteX0" fmla="*/ 839972 w 1297172"/>
              <a:gd name="connsiteY0" fmla="*/ 136450 h 1316664"/>
              <a:gd name="connsiteX1" fmla="*/ 669851 w 1297172"/>
              <a:gd name="connsiteY1" fmla="*/ 30125 h 1316664"/>
              <a:gd name="connsiteX2" fmla="*/ 393405 w 1297172"/>
              <a:gd name="connsiteY2" fmla="*/ 30125 h 1316664"/>
              <a:gd name="connsiteX3" fmla="*/ 287079 w 1297172"/>
              <a:gd name="connsiteY3" fmla="*/ 210878 h 1316664"/>
              <a:gd name="connsiteX4" fmla="*/ 31898 w 1297172"/>
              <a:gd name="connsiteY4" fmla="*/ 306571 h 1316664"/>
              <a:gd name="connsiteX5" fmla="*/ 0 w 1297172"/>
              <a:gd name="connsiteY5" fmla="*/ 412897 h 1316664"/>
              <a:gd name="connsiteX6" fmla="*/ 127591 w 1297172"/>
              <a:gd name="connsiteY6" fmla="*/ 572385 h 1316664"/>
              <a:gd name="connsiteX7" fmla="*/ 499731 w 1297172"/>
              <a:gd name="connsiteY7" fmla="*/ 476692 h 1316664"/>
              <a:gd name="connsiteX8" fmla="*/ 616689 w 1297172"/>
              <a:gd name="connsiteY8" fmla="*/ 731873 h 1316664"/>
              <a:gd name="connsiteX9" fmla="*/ 372140 w 1297172"/>
              <a:gd name="connsiteY9" fmla="*/ 880729 h 1316664"/>
              <a:gd name="connsiteX10" fmla="*/ 457200 w 1297172"/>
              <a:gd name="connsiteY10" fmla="*/ 1274134 h 1316664"/>
              <a:gd name="connsiteX11" fmla="*/ 999461 w 1297172"/>
              <a:gd name="connsiteY11" fmla="*/ 1316664 h 1316664"/>
              <a:gd name="connsiteX12" fmla="*/ 1297172 w 1297172"/>
              <a:gd name="connsiteY12" fmla="*/ 1029585 h 1316664"/>
              <a:gd name="connsiteX13" fmla="*/ 818707 w 1297172"/>
              <a:gd name="connsiteY13" fmla="*/ 497957 h 1316664"/>
              <a:gd name="connsiteX14" fmla="*/ 839972 w 1297172"/>
              <a:gd name="connsiteY14" fmla="*/ 136450 h 1316664"/>
              <a:gd name="connsiteX0" fmla="*/ 839972 w 1297172"/>
              <a:gd name="connsiteY0" fmla="*/ 136450 h 1316664"/>
              <a:gd name="connsiteX1" fmla="*/ 669851 w 1297172"/>
              <a:gd name="connsiteY1" fmla="*/ 30125 h 1316664"/>
              <a:gd name="connsiteX2" fmla="*/ 393405 w 1297172"/>
              <a:gd name="connsiteY2" fmla="*/ 30125 h 1316664"/>
              <a:gd name="connsiteX3" fmla="*/ 287079 w 1297172"/>
              <a:gd name="connsiteY3" fmla="*/ 210878 h 1316664"/>
              <a:gd name="connsiteX4" fmla="*/ 31898 w 1297172"/>
              <a:gd name="connsiteY4" fmla="*/ 306571 h 1316664"/>
              <a:gd name="connsiteX5" fmla="*/ 0 w 1297172"/>
              <a:gd name="connsiteY5" fmla="*/ 412897 h 1316664"/>
              <a:gd name="connsiteX6" fmla="*/ 127591 w 1297172"/>
              <a:gd name="connsiteY6" fmla="*/ 572385 h 1316664"/>
              <a:gd name="connsiteX7" fmla="*/ 499731 w 1297172"/>
              <a:gd name="connsiteY7" fmla="*/ 476692 h 1316664"/>
              <a:gd name="connsiteX8" fmla="*/ 616689 w 1297172"/>
              <a:gd name="connsiteY8" fmla="*/ 731873 h 1316664"/>
              <a:gd name="connsiteX9" fmla="*/ 372140 w 1297172"/>
              <a:gd name="connsiteY9" fmla="*/ 880729 h 1316664"/>
              <a:gd name="connsiteX10" fmla="*/ 457200 w 1297172"/>
              <a:gd name="connsiteY10" fmla="*/ 1274134 h 1316664"/>
              <a:gd name="connsiteX11" fmla="*/ 999461 w 1297172"/>
              <a:gd name="connsiteY11" fmla="*/ 1316664 h 1316664"/>
              <a:gd name="connsiteX12" fmla="*/ 1297172 w 1297172"/>
              <a:gd name="connsiteY12" fmla="*/ 1029585 h 1316664"/>
              <a:gd name="connsiteX13" fmla="*/ 818707 w 1297172"/>
              <a:gd name="connsiteY13" fmla="*/ 497957 h 1316664"/>
              <a:gd name="connsiteX14" fmla="*/ 839972 w 1297172"/>
              <a:gd name="connsiteY14" fmla="*/ 136450 h 1316664"/>
              <a:gd name="connsiteX0" fmla="*/ 839972 w 1297172"/>
              <a:gd name="connsiteY0" fmla="*/ 136450 h 1316664"/>
              <a:gd name="connsiteX1" fmla="*/ 669851 w 1297172"/>
              <a:gd name="connsiteY1" fmla="*/ 30125 h 1316664"/>
              <a:gd name="connsiteX2" fmla="*/ 393405 w 1297172"/>
              <a:gd name="connsiteY2" fmla="*/ 30125 h 1316664"/>
              <a:gd name="connsiteX3" fmla="*/ 287079 w 1297172"/>
              <a:gd name="connsiteY3" fmla="*/ 210878 h 1316664"/>
              <a:gd name="connsiteX4" fmla="*/ 31898 w 1297172"/>
              <a:gd name="connsiteY4" fmla="*/ 306571 h 1316664"/>
              <a:gd name="connsiteX5" fmla="*/ 0 w 1297172"/>
              <a:gd name="connsiteY5" fmla="*/ 412897 h 1316664"/>
              <a:gd name="connsiteX6" fmla="*/ 127591 w 1297172"/>
              <a:gd name="connsiteY6" fmla="*/ 572385 h 1316664"/>
              <a:gd name="connsiteX7" fmla="*/ 499731 w 1297172"/>
              <a:gd name="connsiteY7" fmla="*/ 476692 h 1316664"/>
              <a:gd name="connsiteX8" fmla="*/ 616689 w 1297172"/>
              <a:gd name="connsiteY8" fmla="*/ 731873 h 1316664"/>
              <a:gd name="connsiteX9" fmla="*/ 372140 w 1297172"/>
              <a:gd name="connsiteY9" fmla="*/ 880729 h 1316664"/>
              <a:gd name="connsiteX10" fmla="*/ 457200 w 1297172"/>
              <a:gd name="connsiteY10" fmla="*/ 1274134 h 1316664"/>
              <a:gd name="connsiteX11" fmla="*/ 999461 w 1297172"/>
              <a:gd name="connsiteY11" fmla="*/ 1316664 h 1316664"/>
              <a:gd name="connsiteX12" fmla="*/ 1297172 w 1297172"/>
              <a:gd name="connsiteY12" fmla="*/ 1029585 h 1316664"/>
              <a:gd name="connsiteX13" fmla="*/ 818707 w 1297172"/>
              <a:gd name="connsiteY13" fmla="*/ 497957 h 1316664"/>
              <a:gd name="connsiteX14" fmla="*/ 839972 w 1297172"/>
              <a:gd name="connsiteY14" fmla="*/ 136450 h 1316664"/>
              <a:gd name="connsiteX0" fmla="*/ 839972 w 1297172"/>
              <a:gd name="connsiteY0" fmla="*/ 136450 h 1316664"/>
              <a:gd name="connsiteX1" fmla="*/ 669851 w 1297172"/>
              <a:gd name="connsiteY1" fmla="*/ 30125 h 1316664"/>
              <a:gd name="connsiteX2" fmla="*/ 393405 w 1297172"/>
              <a:gd name="connsiteY2" fmla="*/ 30125 h 1316664"/>
              <a:gd name="connsiteX3" fmla="*/ 287079 w 1297172"/>
              <a:gd name="connsiteY3" fmla="*/ 210878 h 1316664"/>
              <a:gd name="connsiteX4" fmla="*/ 31898 w 1297172"/>
              <a:gd name="connsiteY4" fmla="*/ 306571 h 1316664"/>
              <a:gd name="connsiteX5" fmla="*/ 0 w 1297172"/>
              <a:gd name="connsiteY5" fmla="*/ 412897 h 1316664"/>
              <a:gd name="connsiteX6" fmla="*/ 127591 w 1297172"/>
              <a:gd name="connsiteY6" fmla="*/ 572385 h 1316664"/>
              <a:gd name="connsiteX7" fmla="*/ 499731 w 1297172"/>
              <a:gd name="connsiteY7" fmla="*/ 476692 h 1316664"/>
              <a:gd name="connsiteX8" fmla="*/ 616689 w 1297172"/>
              <a:gd name="connsiteY8" fmla="*/ 731873 h 1316664"/>
              <a:gd name="connsiteX9" fmla="*/ 372140 w 1297172"/>
              <a:gd name="connsiteY9" fmla="*/ 880729 h 1316664"/>
              <a:gd name="connsiteX10" fmla="*/ 457200 w 1297172"/>
              <a:gd name="connsiteY10" fmla="*/ 1274134 h 1316664"/>
              <a:gd name="connsiteX11" fmla="*/ 999461 w 1297172"/>
              <a:gd name="connsiteY11" fmla="*/ 1316664 h 1316664"/>
              <a:gd name="connsiteX12" fmla="*/ 1297172 w 1297172"/>
              <a:gd name="connsiteY12" fmla="*/ 1029585 h 1316664"/>
              <a:gd name="connsiteX13" fmla="*/ 818707 w 1297172"/>
              <a:gd name="connsiteY13" fmla="*/ 497957 h 1316664"/>
              <a:gd name="connsiteX14" fmla="*/ 839972 w 1297172"/>
              <a:gd name="connsiteY14" fmla="*/ 136450 h 1316664"/>
              <a:gd name="connsiteX0" fmla="*/ 839972 w 1297172"/>
              <a:gd name="connsiteY0" fmla="*/ 136450 h 1316664"/>
              <a:gd name="connsiteX1" fmla="*/ 669851 w 1297172"/>
              <a:gd name="connsiteY1" fmla="*/ 30125 h 1316664"/>
              <a:gd name="connsiteX2" fmla="*/ 393405 w 1297172"/>
              <a:gd name="connsiteY2" fmla="*/ 30125 h 1316664"/>
              <a:gd name="connsiteX3" fmla="*/ 287079 w 1297172"/>
              <a:gd name="connsiteY3" fmla="*/ 210878 h 1316664"/>
              <a:gd name="connsiteX4" fmla="*/ 31898 w 1297172"/>
              <a:gd name="connsiteY4" fmla="*/ 306571 h 1316664"/>
              <a:gd name="connsiteX5" fmla="*/ 0 w 1297172"/>
              <a:gd name="connsiteY5" fmla="*/ 412897 h 1316664"/>
              <a:gd name="connsiteX6" fmla="*/ 127591 w 1297172"/>
              <a:gd name="connsiteY6" fmla="*/ 572385 h 1316664"/>
              <a:gd name="connsiteX7" fmla="*/ 499731 w 1297172"/>
              <a:gd name="connsiteY7" fmla="*/ 476692 h 1316664"/>
              <a:gd name="connsiteX8" fmla="*/ 616689 w 1297172"/>
              <a:gd name="connsiteY8" fmla="*/ 731873 h 1316664"/>
              <a:gd name="connsiteX9" fmla="*/ 372140 w 1297172"/>
              <a:gd name="connsiteY9" fmla="*/ 880729 h 1316664"/>
              <a:gd name="connsiteX10" fmla="*/ 457200 w 1297172"/>
              <a:gd name="connsiteY10" fmla="*/ 1274134 h 1316664"/>
              <a:gd name="connsiteX11" fmla="*/ 999461 w 1297172"/>
              <a:gd name="connsiteY11" fmla="*/ 1316664 h 1316664"/>
              <a:gd name="connsiteX12" fmla="*/ 1297172 w 1297172"/>
              <a:gd name="connsiteY12" fmla="*/ 1029585 h 1316664"/>
              <a:gd name="connsiteX13" fmla="*/ 818707 w 1297172"/>
              <a:gd name="connsiteY13" fmla="*/ 497957 h 1316664"/>
              <a:gd name="connsiteX14" fmla="*/ 839972 w 1297172"/>
              <a:gd name="connsiteY14" fmla="*/ 136450 h 1316664"/>
              <a:gd name="connsiteX0" fmla="*/ 839972 w 1327298"/>
              <a:gd name="connsiteY0" fmla="*/ 136450 h 1316664"/>
              <a:gd name="connsiteX1" fmla="*/ 669851 w 1327298"/>
              <a:gd name="connsiteY1" fmla="*/ 30125 h 1316664"/>
              <a:gd name="connsiteX2" fmla="*/ 393405 w 1327298"/>
              <a:gd name="connsiteY2" fmla="*/ 30125 h 1316664"/>
              <a:gd name="connsiteX3" fmla="*/ 287079 w 1327298"/>
              <a:gd name="connsiteY3" fmla="*/ 210878 h 1316664"/>
              <a:gd name="connsiteX4" fmla="*/ 31898 w 1327298"/>
              <a:gd name="connsiteY4" fmla="*/ 306571 h 1316664"/>
              <a:gd name="connsiteX5" fmla="*/ 0 w 1327298"/>
              <a:gd name="connsiteY5" fmla="*/ 412897 h 1316664"/>
              <a:gd name="connsiteX6" fmla="*/ 127591 w 1327298"/>
              <a:gd name="connsiteY6" fmla="*/ 572385 h 1316664"/>
              <a:gd name="connsiteX7" fmla="*/ 499731 w 1327298"/>
              <a:gd name="connsiteY7" fmla="*/ 476692 h 1316664"/>
              <a:gd name="connsiteX8" fmla="*/ 616689 w 1327298"/>
              <a:gd name="connsiteY8" fmla="*/ 731873 h 1316664"/>
              <a:gd name="connsiteX9" fmla="*/ 372140 w 1327298"/>
              <a:gd name="connsiteY9" fmla="*/ 880729 h 1316664"/>
              <a:gd name="connsiteX10" fmla="*/ 457200 w 1327298"/>
              <a:gd name="connsiteY10" fmla="*/ 1274134 h 1316664"/>
              <a:gd name="connsiteX11" fmla="*/ 999461 w 1327298"/>
              <a:gd name="connsiteY11" fmla="*/ 1316664 h 1316664"/>
              <a:gd name="connsiteX12" fmla="*/ 1297172 w 1327298"/>
              <a:gd name="connsiteY12" fmla="*/ 1029585 h 1316664"/>
              <a:gd name="connsiteX13" fmla="*/ 818707 w 1327298"/>
              <a:gd name="connsiteY13" fmla="*/ 497957 h 1316664"/>
              <a:gd name="connsiteX14" fmla="*/ 839972 w 1327298"/>
              <a:gd name="connsiteY14" fmla="*/ 136450 h 1316664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27298"/>
              <a:gd name="connsiteY0" fmla="*/ 136450 h 1357422"/>
              <a:gd name="connsiteX1" fmla="*/ 669851 w 1327298"/>
              <a:gd name="connsiteY1" fmla="*/ 30125 h 1357422"/>
              <a:gd name="connsiteX2" fmla="*/ 393405 w 1327298"/>
              <a:gd name="connsiteY2" fmla="*/ 30125 h 1357422"/>
              <a:gd name="connsiteX3" fmla="*/ 287079 w 1327298"/>
              <a:gd name="connsiteY3" fmla="*/ 210878 h 1357422"/>
              <a:gd name="connsiteX4" fmla="*/ 31898 w 1327298"/>
              <a:gd name="connsiteY4" fmla="*/ 306571 h 1357422"/>
              <a:gd name="connsiteX5" fmla="*/ 0 w 1327298"/>
              <a:gd name="connsiteY5" fmla="*/ 412897 h 1357422"/>
              <a:gd name="connsiteX6" fmla="*/ 127591 w 1327298"/>
              <a:gd name="connsiteY6" fmla="*/ 572385 h 1357422"/>
              <a:gd name="connsiteX7" fmla="*/ 499731 w 1327298"/>
              <a:gd name="connsiteY7" fmla="*/ 476692 h 1357422"/>
              <a:gd name="connsiteX8" fmla="*/ 616689 w 1327298"/>
              <a:gd name="connsiteY8" fmla="*/ 731873 h 1357422"/>
              <a:gd name="connsiteX9" fmla="*/ 372140 w 1327298"/>
              <a:gd name="connsiteY9" fmla="*/ 880729 h 1357422"/>
              <a:gd name="connsiteX10" fmla="*/ 457200 w 1327298"/>
              <a:gd name="connsiteY10" fmla="*/ 1274134 h 1357422"/>
              <a:gd name="connsiteX11" fmla="*/ 999461 w 1327298"/>
              <a:gd name="connsiteY11" fmla="*/ 1316664 h 1357422"/>
              <a:gd name="connsiteX12" fmla="*/ 1297172 w 1327298"/>
              <a:gd name="connsiteY12" fmla="*/ 1029585 h 1357422"/>
              <a:gd name="connsiteX13" fmla="*/ 818707 w 1327298"/>
              <a:gd name="connsiteY13" fmla="*/ 497957 h 1357422"/>
              <a:gd name="connsiteX14" fmla="*/ 839972 w 1327298"/>
              <a:gd name="connsiteY14" fmla="*/ 136450 h 1357422"/>
              <a:gd name="connsiteX0" fmla="*/ 839972 w 1300388"/>
              <a:gd name="connsiteY0" fmla="*/ 113196 h 1317029"/>
              <a:gd name="connsiteX1" fmla="*/ 669851 w 1300388"/>
              <a:gd name="connsiteY1" fmla="*/ 6871 h 1317029"/>
              <a:gd name="connsiteX2" fmla="*/ 458283 w 1300388"/>
              <a:gd name="connsiteY2" fmla="*/ 38036 h 1317029"/>
              <a:gd name="connsiteX3" fmla="*/ 287079 w 1300388"/>
              <a:gd name="connsiteY3" fmla="*/ 187624 h 1317029"/>
              <a:gd name="connsiteX4" fmla="*/ 31898 w 1300388"/>
              <a:gd name="connsiteY4" fmla="*/ 283317 h 1317029"/>
              <a:gd name="connsiteX5" fmla="*/ 0 w 1300388"/>
              <a:gd name="connsiteY5" fmla="*/ 389643 h 1317029"/>
              <a:gd name="connsiteX6" fmla="*/ 127591 w 1300388"/>
              <a:gd name="connsiteY6" fmla="*/ 549131 h 1317029"/>
              <a:gd name="connsiteX7" fmla="*/ 499731 w 1300388"/>
              <a:gd name="connsiteY7" fmla="*/ 453438 h 1317029"/>
              <a:gd name="connsiteX8" fmla="*/ 616689 w 1300388"/>
              <a:gd name="connsiteY8" fmla="*/ 708619 h 1317029"/>
              <a:gd name="connsiteX9" fmla="*/ 372140 w 1300388"/>
              <a:gd name="connsiteY9" fmla="*/ 857475 h 1317029"/>
              <a:gd name="connsiteX10" fmla="*/ 457200 w 1300388"/>
              <a:gd name="connsiteY10" fmla="*/ 1250880 h 1317029"/>
              <a:gd name="connsiteX11" fmla="*/ 999461 w 1300388"/>
              <a:gd name="connsiteY11" fmla="*/ 1293410 h 1317029"/>
              <a:gd name="connsiteX12" fmla="*/ 1297172 w 1300388"/>
              <a:gd name="connsiteY12" fmla="*/ 1006331 h 1317029"/>
              <a:gd name="connsiteX13" fmla="*/ 818707 w 1300388"/>
              <a:gd name="connsiteY13" fmla="*/ 474703 h 1317029"/>
              <a:gd name="connsiteX14" fmla="*/ 839972 w 1300388"/>
              <a:gd name="connsiteY14" fmla="*/ 113196 h 1317029"/>
              <a:gd name="connsiteX0" fmla="*/ 758875 w 1300388"/>
              <a:gd name="connsiteY0" fmla="*/ 123585 h 1317028"/>
              <a:gd name="connsiteX1" fmla="*/ 669851 w 1300388"/>
              <a:gd name="connsiteY1" fmla="*/ 6871 h 1317028"/>
              <a:gd name="connsiteX2" fmla="*/ 458283 w 1300388"/>
              <a:gd name="connsiteY2" fmla="*/ 38036 h 1317028"/>
              <a:gd name="connsiteX3" fmla="*/ 287079 w 1300388"/>
              <a:gd name="connsiteY3" fmla="*/ 187624 h 1317028"/>
              <a:gd name="connsiteX4" fmla="*/ 31898 w 1300388"/>
              <a:gd name="connsiteY4" fmla="*/ 283317 h 1317028"/>
              <a:gd name="connsiteX5" fmla="*/ 0 w 1300388"/>
              <a:gd name="connsiteY5" fmla="*/ 389643 h 1317028"/>
              <a:gd name="connsiteX6" fmla="*/ 127591 w 1300388"/>
              <a:gd name="connsiteY6" fmla="*/ 549131 h 1317028"/>
              <a:gd name="connsiteX7" fmla="*/ 499731 w 1300388"/>
              <a:gd name="connsiteY7" fmla="*/ 453438 h 1317028"/>
              <a:gd name="connsiteX8" fmla="*/ 616689 w 1300388"/>
              <a:gd name="connsiteY8" fmla="*/ 708619 h 1317028"/>
              <a:gd name="connsiteX9" fmla="*/ 372140 w 1300388"/>
              <a:gd name="connsiteY9" fmla="*/ 857475 h 1317028"/>
              <a:gd name="connsiteX10" fmla="*/ 457200 w 1300388"/>
              <a:gd name="connsiteY10" fmla="*/ 1250880 h 1317028"/>
              <a:gd name="connsiteX11" fmla="*/ 999461 w 1300388"/>
              <a:gd name="connsiteY11" fmla="*/ 1293410 h 1317028"/>
              <a:gd name="connsiteX12" fmla="*/ 1297172 w 1300388"/>
              <a:gd name="connsiteY12" fmla="*/ 1006331 h 1317028"/>
              <a:gd name="connsiteX13" fmla="*/ 818707 w 1300388"/>
              <a:gd name="connsiteY13" fmla="*/ 474703 h 1317028"/>
              <a:gd name="connsiteX14" fmla="*/ 758875 w 1300388"/>
              <a:gd name="connsiteY14" fmla="*/ 123585 h 1317028"/>
              <a:gd name="connsiteX0" fmla="*/ 758875 w 1300388"/>
              <a:gd name="connsiteY0" fmla="*/ 158214 h 1351657"/>
              <a:gd name="connsiteX1" fmla="*/ 669851 w 1300388"/>
              <a:gd name="connsiteY1" fmla="*/ 41500 h 1351657"/>
              <a:gd name="connsiteX2" fmla="*/ 482612 w 1300388"/>
              <a:gd name="connsiteY2" fmla="*/ 10335 h 1351657"/>
              <a:gd name="connsiteX3" fmla="*/ 287079 w 1300388"/>
              <a:gd name="connsiteY3" fmla="*/ 222253 h 1351657"/>
              <a:gd name="connsiteX4" fmla="*/ 31898 w 1300388"/>
              <a:gd name="connsiteY4" fmla="*/ 317946 h 1351657"/>
              <a:gd name="connsiteX5" fmla="*/ 0 w 1300388"/>
              <a:gd name="connsiteY5" fmla="*/ 424272 h 1351657"/>
              <a:gd name="connsiteX6" fmla="*/ 127591 w 1300388"/>
              <a:gd name="connsiteY6" fmla="*/ 583760 h 1351657"/>
              <a:gd name="connsiteX7" fmla="*/ 499731 w 1300388"/>
              <a:gd name="connsiteY7" fmla="*/ 488067 h 1351657"/>
              <a:gd name="connsiteX8" fmla="*/ 616689 w 1300388"/>
              <a:gd name="connsiteY8" fmla="*/ 743248 h 1351657"/>
              <a:gd name="connsiteX9" fmla="*/ 372140 w 1300388"/>
              <a:gd name="connsiteY9" fmla="*/ 892104 h 1351657"/>
              <a:gd name="connsiteX10" fmla="*/ 457200 w 1300388"/>
              <a:gd name="connsiteY10" fmla="*/ 1285509 h 1351657"/>
              <a:gd name="connsiteX11" fmla="*/ 999461 w 1300388"/>
              <a:gd name="connsiteY11" fmla="*/ 1328039 h 1351657"/>
              <a:gd name="connsiteX12" fmla="*/ 1297172 w 1300388"/>
              <a:gd name="connsiteY12" fmla="*/ 1040960 h 1351657"/>
              <a:gd name="connsiteX13" fmla="*/ 818707 w 1300388"/>
              <a:gd name="connsiteY13" fmla="*/ 509332 h 1351657"/>
              <a:gd name="connsiteX14" fmla="*/ 758875 w 1300388"/>
              <a:gd name="connsiteY14" fmla="*/ 158214 h 1351657"/>
              <a:gd name="connsiteX0" fmla="*/ 823753 w 1300388"/>
              <a:gd name="connsiteY0" fmla="*/ 116660 h 1351657"/>
              <a:gd name="connsiteX1" fmla="*/ 669851 w 1300388"/>
              <a:gd name="connsiteY1" fmla="*/ 41500 h 1351657"/>
              <a:gd name="connsiteX2" fmla="*/ 482612 w 1300388"/>
              <a:gd name="connsiteY2" fmla="*/ 10335 h 1351657"/>
              <a:gd name="connsiteX3" fmla="*/ 287079 w 1300388"/>
              <a:gd name="connsiteY3" fmla="*/ 222253 h 1351657"/>
              <a:gd name="connsiteX4" fmla="*/ 31898 w 1300388"/>
              <a:gd name="connsiteY4" fmla="*/ 317946 h 1351657"/>
              <a:gd name="connsiteX5" fmla="*/ 0 w 1300388"/>
              <a:gd name="connsiteY5" fmla="*/ 424272 h 1351657"/>
              <a:gd name="connsiteX6" fmla="*/ 127591 w 1300388"/>
              <a:gd name="connsiteY6" fmla="*/ 583760 h 1351657"/>
              <a:gd name="connsiteX7" fmla="*/ 499731 w 1300388"/>
              <a:gd name="connsiteY7" fmla="*/ 488067 h 1351657"/>
              <a:gd name="connsiteX8" fmla="*/ 616689 w 1300388"/>
              <a:gd name="connsiteY8" fmla="*/ 743248 h 1351657"/>
              <a:gd name="connsiteX9" fmla="*/ 372140 w 1300388"/>
              <a:gd name="connsiteY9" fmla="*/ 892104 h 1351657"/>
              <a:gd name="connsiteX10" fmla="*/ 457200 w 1300388"/>
              <a:gd name="connsiteY10" fmla="*/ 1285509 h 1351657"/>
              <a:gd name="connsiteX11" fmla="*/ 999461 w 1300388"/>
              <a:gd name="connsiteY11" fmla="*/ 1328039 h 1351657"/>
              <a:gd name="connsiteX12" fmla="*/ 1297172 w 1300388"/>
              <a:gd name="connsiteY12" fmla="*/ 1040960 h 1351657"/>
              <a:gd name="connsiteX13" fmla="*/ 818707 w 1300388"/>
              <a:gd name="connsiteY13" fmla="*/ 509332 h 1351657"/>
              <a:gd name="connsiteX14" fmla="*/ 823753 w 1300388"/>
              <a:gd name="connsiteY14" fmla="*/ 116660 h 1351657"/>
              <a:gd name="connsiteX0" fmla="*/ 823753 w 1300388"/>
              <a:gd name="connsiteY0" fmla="*/ 116660 h 1351657"/>
              <a:gd name="connsiteX1" fmla="*/ 669851 w 1300388"/>
              <a:gd name="connsiteY1" fmla="*/ 41500 h 1351657"/>
              <a:gd name="connsiteX2" fmla="*/ 482612 w 1300388"/>
              <a:gd name="connsiteY2" fmla="*/ 10335 h 1351657"/>
              <a:gd name="connsiteX3" fmla="*/ 287079 w 1300388"/>
              <a:gd name="connsiteY3" fmla="*/ 222253 h 1351657"/>
              <a:gd name="connsiteX4" fmla="*/ 31898 w 1300388"/>
              <a:gd name="connsiteY4" fmla="*/ 317946 h 1351657"/>
              <a:gd name="connsiteX5" fmla="*/ 0 w 1300388"/>
              <a:gd name="connsiteY5" fmla="*/ 424272 h 1351657"/>
              <a:gd name="connsiteX6" fmla="*/ 127591 w 1300388"/>
              <a:gd name="connsiteY6" fmla="*/ 583760 h 1351657"/>
              <a:gd name="connsiteX7" fmla="*/ 434853 w 1300388"/>
              <a:gd name="connsiteY7" fmla="*/ 519232 h 1351657"/>
              <a:gd name="connsiteX8" fmla="*/ 616689 w 1300388"/>
              <a:gd name="connsiteY8" fmla="*/ 743248 h 1351657"/>
              <a:gd name="connsiteX9" fmla="*/ 372140 w 1300388"/>
              <a:gd name="connsiteY9" fmla="*/ 892104 h 1351657"/>
              <a:gd name="connsiteX10" fmla="*/ 457200 w 1300388"/>
              <a:gd name="connsiteY10" fmla="*/ 1285509 h 1351657"/>
              <a:gd name="connsiteX11" fmla="*/ 999461 w 1300388"/>
              <a:gd name="connsiteY11" fmla="*/ 1328039 h 1351657"/>
              <a:gd name="connsiteX12" fmla="*/ 1297172 w 1300388"/>
              <a:gd name="connsiteY12" fmla="*/ 1040960 h 1351657"/>
              <a:gd name="connsiteX13" fmla="*/ 818707 w 1300388"/>
              <a:gd name="connsiteY13" fmla="*/ 509332 h 1351657"/>
              <a:gd name="connsiteX14" fmla="*/ 823753 w 1300388"/>
              <a:gd name="connsiteY14" fmla="*/ 116660 h 1351657"/>
              <a:gd name="connsiteX0" fmla="*/ 823753 w 1300388"/>
              <a:gd name="connsiteY0" fmla="*/ 116660 h 1351657"/>
              <a:gd name="connsiteX1" fmla="*/ 669851 w 1300388"/>
              <a:gd name="connsiteY1" fmla="*/ 41500 h 1351657"/>
              <a:gd name="connsiteX2" fmla="*/ 482612 w 1300388"/>
              <a:gd name="connsiteY2" fmla="*/ 10335 h 1351657"/>
              <a:gd name="connsiteX3" fmla="*/ 287079 w 1300388"/>
              <a:gd name="connsiteY3" fmla="*/ 222253 h 1351657"/>
              <a:gd name="connsiteX4" fmla="*/ 31898 w 1300388"/>
              <a:gd name="connsiteY4" fmla="*/ 317946 h 1351657"/>
              <a:gd name="connsiteX5" fmla="*/ 0 w 1300388"/>
              <a:gd name="connsiteY5" fmla="*/ 424272 h 1351657"/>
              <a:gd name="connsiteX6" fmla="*/ 127591 w 1300388"/>
              <a:gd name="connsiteY6" fmla="*/ 583760 h 1351657"/>
              <a:gd name="connsiteX7" fmla="*/ 434853 w 1300388"/>
              <a:gd name="connsiteY7" fmla="*/ 519232 h 1351657"/>
              <a:gd name="connsiteX8" fmla="*/ 551811 w 1300388"/>
              <a:gd name="connsiteY8" fmla="*/ 701694 h 1351657"/>
              <a:gd name="connsiteX9" fmla="*/ 372140 w 1300388"/>
              <a:gd name="connsiteY9" fmla="*/ 892104 h 1351657"/>
              <a:gd name="connsiteX10" fmla="*/ 457200 w 1300388"/>
              <a:gd name="connsiteY10" fmla="*/ 1285509 h 1351657"/>
              <a:gd name="connsiteX11" fmla="*/ 999461 w 1300388"/>
              <a:gd name="connsiteY11" fmla="*/ 1328039 h 1351657"/>
              <a:gd name="connsiteX12" fmla="*/ 1297172 w 1300388"/>
              <a:gd name="connsiteY12" fmla="*/ 1040960 h 1351657"/>
              <a:gd name="connsiteX13" fmla="*/ 818707 w 1300388"/>
              <a:gd name="connsiteY13" fmla="*/ 509332 h 1351657"/>
              <a:gd name="connsiteX14" fmla="*/ 823753 w 1300388"/>
              <a:gd name="connsiteY14" fmla="*/ 116660 h 135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00388" h="1351657">
                <a:moveTo>
                  <a:pt x="823753" y="116660"/>
                </a:moveTo>
                <a:lnTo>
                  <a:pt x="669851" y="41500"/>
                </a:lnTo>
                <a:cubicBezTo>
                  <a:pt x="595423" y="23779"/>
                  <a:pt x="546407" y="-19790"/>
                  <a:pt x="482612" y="10335"/>
                </a:cubicBezTo>
                <a:cubicBezTo>
                  <a:pt x="418817" y="40460"/>
                  <a:pt x="362198" y="170984"/>
                  <a:pt x="287079" y="222253"/>
                </a:cubicBezTo>
                <a:cubicBezTo>
                  <a:pt x="211960" y="273522"/>
                  <a:pt x="79744" y="284276"/>
                  <a:pt x="31898" y="317946"/>
                </a:cubicBezTo>
                <a:lnTo>
                  <a:pt x="0" y="424272"/>
                </a:lnTo>
                <a:cubicBezTo>
                  <a:pt x="15949" y="468574"/>
                  <a:pt x="55116" y="567933"/>
                  <a:pt x="127591" y="583760"/>
                </a:cubicBezTo>
                <a:cubicBezTo>
                  <a:pt x="200066" y="599587"/>
                  <a:pt x="364150" y="499576"/>
                  <a:pt x="434853" y="519232"/>
                </a:cubicBezTo>
                <a:cubicBezTo>
                  <a:pt x="505556" y="538888"/>
                  <a:pt x="562263" y="639549"/>
                  <a:pt x="551811" y="701694"/>
                </a:cubicBezTo>
                <a:cubicBezTo>
                  <a:pt x="541359" y="763839"/>
                  <a:pt x="387909" y="794802"/>
                  <a:pt x="372140" y="892104"/>
                </a:cubicBezTo>
                <a:cubicBezTo>
                  <a:pt x="356372" y="989407"/>
                  <a:pt x="352647" y="1212853"/>
                  <a:pt x="457200" y="1285509"/>
                </a:cubicBezTo>
                <a:cubicBezTo>
                  <a:pt x="561753" y="1358165"/>
                  <a:pt x="859466" y="1368797"/>
                  <a:pt x="999461" y="1328039"/>
                </a:cubicBezTo>
                <a:cubicBezTo>
                  <a:pt x="1139456" y="1287281"/>
                  <a:pt x="1327298" y="1177411"/>
                  <a:pt x="1297172" y="1040960"/>
                </a:cubicBezTo>
                <a:cubicBezTo>
                  <a:pt x="1267046" y="904509"/>
                  <a:pt x="897610" y="663382"/>
                  <a:pt x="818707" y="509332"/>
                </a:cubicBezTo>
                <a:cubicBezTo>
                  <a:pt x="739804" y="355282"/>
                  <a:pt x="848562" y="194632"/>
                  <a:pt x="823753" y="11666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3128963" y="3433763"/>
            <a:ext cx="908050" cy="1606550"/>
          </a:xfrm>
          <a:custGeom>
            <a:avLst/>
            <a:gdLst>
              <a:gd name="connsiteX0" fmla="*/ 42530 w 967563"/>
              <a:gd name="connsiteY0" fmla="*/ 1435395 h 1690577"/>
              <a:gd name="connsiteX1" fmla="*/ 191386 w 967563"/>
              <a:gd name="connsiteY1" fmla="*/ 1254642 h 1690577"/>
              <a:gd name="connsiteX2" fmla="*/ 531628 w 967563"/>
              <a:gd name="connsiteY2" fmla="*/ 1233377 h 1690577"/>
              <a:gd name="connsiteX3" fmla="*/ 765544 w 967563"/>
              <a:gd name="connsiteY3" fmla="*/ 1382233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690577"/>
              <a:gd name="connsiteX1" fmla="*/ 215710 w 967563"/>
              <a:gd name="connsiteY1" fmla="*/ 1275428 h 1690577"/>
              <a:gd name="connsiteX2" fmla="*/ 531628 w 967563"/>
              <a:gd name="connsiteY2" fmla="*/ 1233377 h 1690577"/>
              <a:gd name="connsiteX3" fmla="*/ 765544 w 967563"/>
              <a:gd name="connsiteY3" fmla="*/ 1382233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690577"/>
              <a:gd name="connsiteX1" fmla="*/ 215710 w 967563"/>
              <a:gd name="connsiteY1" fmla="*/ 1275428 h 1690577"/>
              <a:gd name="connsiteX2" fmla="*/ 531628 w 967563"/>
              <a:gd name="connsiteY2" fmla="*/ 1233377 h 1690577"/>
              <a:gd name="connsiteX3" fmla="*/ 765544 w 967563"/>
              <a:gd name="connsiteY3" fmla="*/ 1382233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690577"/>
              <a:gd name="connsiteX1" fmla="*/ 215710 w 967563"/>
              <a:gd name="connsiteY1" fmla="*/ 1275428 h 1690577"/>
              <a:gd name="connsiteX2" fmla="*/ 564060 w 967563"/>
              <a:gd name="connsiteY2" fmla="*/ 1378878 h 1690577"/>
              <a:gd name="connsiteX3" fmla="*/ 765544 w 967563"/>
              <a:gd name="connsiteY3" fmla="*/ 1382233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690577"/>
              <a:gd name="connsiteX1" fmla="*/ 215710 w 967563"/>
              <a:gd name="connsiteY1" fmla="*/ 1275428 h 1690577"/>
              <a:gd name="connsiteX2" fmla="*/ 564060 w 967563"/>
              <a:gd name="connsiteY2" fmla="*/ 1378878 h 1690577"/>
              <a:gd name="connsiteX3" fmla="*/ 708787 w 967563"/>
              <a:gd name="connsiteY3" fmla="*/ 1527733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690577"/>
              <a:gd name="connsiteX1" fmla="*/ 215710 w 967563"/>
              <a:gd name="connsiteY1" fmla="*/ 1275428 h 1690577"/>
              <a:gd name="connsiteX2" fmla="*/ 564060 w 967563"/>
              <a:gd name="connsiteY2" fmla="*/ 1378878 h 1690577"/>
              <a:gd name="connsiteX3" fmla="*/ 660139 w 967563"/>
              <a:gd name="connsiteY3" fmla="*/ 1496555 h 1690577"/>
              <a:gd name="connsiteX4" fmla="*/ 659219 w 967563"/>
              <a:gd name="connsiteY4" fmla="*/ 1690577 h 1690577"/>
              <a:gd name="connsiteX5" fmla="*/ 786809 w 967563"/>
              <a:gd name="connsiteY5" fmla="*/ 1690577 h 1690577"/>
              <a:gd name="connsiteX6" fmla="*/ 967563 w 967563"/>
              <a:gd name="connsiteY6" fmla="*/ 1392865 h 1690577"/>
              <a:gd name="connsiteX7" fmla="*/ 510363 w 967563"/>
              <a:gd name="connsiteY7" fmla="*/ 1073888 h 1690577"/>
              <a:gd name="connsiteX8" fmla="*/ 510363 w 967563"/>
              <a:gd name="connsiteY8" fmla="*/ 382772 h 1690577"/>
              <a:gd name="connsiteX9" fmla="*/ 754912 w 967563"/>
              <a:gd name="connsiteY9" fmla="*/ 382772 h 1690577"/>
              <a:gd name="connsiteX10" fmla="*/ 361507 w 967563"/>
              <a:gd name="connsiteY10" fmla="*/ 0 h 1690577"/>
              <a:gd name="connsiteX11" fmla="*/ 31898 w 967563"/>
              <a:gd name="connsiteY11" fmla="*/ 372140 h 1690577"/>
              <a:gd name="connsiteX12" fmla="*/ 308344 w 967563"/>
              <a:gd name="connsiteY12" fmla="*/ 361507 h 1690577"/>
              <a:gd name="connsiteX13" fmla="*/ 297712 w 967563"/>
              <a:gd name="connsiteY13" fmla="*/ 1031358 h 1690577"/>
              <a:gd name="connsiteX14" fmla="*/ 0 w 967563"/>
              <a:gd name="connsiteY14" fmla="*/ 1158949 h 1690577"/>
              <a:gd name="connsiteX15" fmla="*/ 42530 w 967563"/>
              <a:gd name="connsiteY15" fmla="*/ 1435395 h 1690577"/>
              <a:gd name="connsiteX0" fmla="*/ 42530 w 967563"/>
              <a:gd name="connsiteY0" fmla="*/ 1435395 h 1752934"/>
              <a:gd name="connsiteX1" fmla="*/ 215710 w 967563"/>
              <a:gd name="connsiteY1" fmla="*/ 1275428 h 1752934"/>
              <a:gd name="connsiteX2" fmla="*/ 564060 w 967563"/>
              <a:gd name="connsiteY2" fmla="*/ 1378878 h 1752934"/>
              <a:gd name="connsiteX3" fmla="*/ 660139 w 967563"/>
              <a:gd name="connsiteY3" fmla="*/ 1496555 h 1752934"/>
              <a:gd name="connsiteX4" fmla="*/ 594354 w 967563"/>
              <a:gd name="connsiteY4" fmla="*/ 1752934 h 1752934"/>
              <a:gd name="connsiteX5" fmla="*/ 786809 w 967563"/>
              <a:gd name="connsiteY5" fmla="*/ 1690577 h 1752934"/>
              <a:gd name="connsiteX6" fmla="*/ 967563 w 967563"/>
              <a:gd name="connsiteY6" fmla="*/ 1392865 h 1752934"/>
              <a:gd name="connsiteX7" fmla="*/ 510363 w 967563"/>
              <a:gd name="connsiteY7" fmla="*/ 1073888 h 1752934"/>
              <a:gd name="connsiteX8" fmla="*/ 510363 w 967563"/>
              <a:gd name="connsiteY8" fmla="*/ 382772 h 1752934"/>
              <a:gd name="connsiteX9" fmla="*/ 754912 w 967563"/>
              <a:gd name="connsiteY9" fmla="*/ 382772 h 1752934"/>
              <a:gd name="connsiteX10" fmla="*/ 361507 w 967563"/>
              <a:gd name="connsiteY10" fmla="*/ 0 h 1752934"/>
              <a:gd name="connsiteX11" fmla="*/ 31898 w 967563"/>
              <a:gd name="connsiteY11" fmla="*/ 372140 h 1752934"/>
              <a:gd name="connsiteX12" fmla="*/ 308344 w 967563"/>
              <a:gd name="connsiteY12" fmla="*/ 361507 h 1752934"/>
              <a:gd name="connsiteX13" fmla="*/ 297712 w 967563"/>
              <a:gd name="connsiteY13" fmla="*/ 1031358 h 1752934"/>
              <a:gd name="connsiteX14" fmla="*/ 0 w 967563"/>
              <a:gd name="connsiteY14" fmla="*/ 1158949 h 1752934"/>
              <a:gd name="connsiteX15" fmla="*/ 42530 w 967563"/>
              <a:gd name="connsiteY15" fmla="*/ 1435395 h 1752934"/>
              <a:gd name="connsiteX0" fmla="*/ 42530 w 967563"/>
              <a:gd name="connsiteY0" fmla="*/ 1435395 h 1752934"/>
              <a:gd name="connsiteX1" fmla="*/ 215710 w 967563"/>
              <a:gd name="connsiteY1" fmla="*/ 1275428 h 1752934"/>
              <a:gd name="connsiteX2" fmla="*/ 564060 w 967563"/>
              <a:gd name="connsiteY2" fmla="*/ 1378878 h 1752934"/>
              <a:gd name="connsiteX3" fmla="*/ 660139 w 967563"/>
              <a:gd name="connsiteY3" fmla="*/ 1496555 h 1752934"/>
              <a:gd name="connsiteX4" fmla="*/ 594354 w 967563"/>
              <a:gd name="connsiteY4" fmla="*/ 1752934 h 1752934"/>
              <a:gd name="connsiteX5" fmla="*/ 754377 w 967563"/>
              <a:gd name="connsiteY5" fmla="*/ 1680184 h 1752934"/>
              <a:gd name="connsiteX6" fmla="*/ 967563 w 967563"/>
              <a:gd name="connsiteY6" fmla="*/ 1392865 h 1752934"/>
              <a:gd name="connsiteX7" fmla="*/ 510363 w 967563"/>
              <a:gd name="connsiteY7" fmla="*/ 1073888 h 1752934"/>
              <a:gd name="connsiteX8" fmla="*/ 510363 w 967563"/>
              <a:gd name="connsiteY8" fmla="*/ 382772 h 1752934"/>
              <a:gd name="connsiteX9" fmla="*/ 754912 w 967563"/>
              <a:gd name="connsiteY9" fmla="*/ 382772 h 1752934"/>
              <a:gd name="connsiteX10" fmla="*/ 361507 w 967563"/>
              <a:gd name="connsiteY10" fmla="*/ 0 h 1752934"/>
              <a:gd name="connsiteX11" fmla="*/ 31898 w 967563"/>
              <a:gd name="connsiteY11" fmla="*/ 372140 h 1752934"/>
              <a:gd name="connsiteX12" fmla="*/ 308344 w 967563"/>
              <a:gd name="connsiteY12" fmla="*/ 361507 h 1752934"/>
              <a:gd name="connsiteX13" fmla="*/ 297712 w 967563"/>
              <a:gd name="connsiteY13" fmla="*/ 1031358 h 1752934"/>
              <a:gd name="connsiteX14" fmla="*/ 0 w 967563"/>
              <a:gd name="connsiteY14" fmla="*/ 1158949 h 1752934"/>
              <a:gd name="connsiteX15" fmla="*/ 42530 w 967563"/>
              <a:gd name="connsiteY15" fmla="*/ 1435395 h 1752934"/>
              <a:gd name="connsiteX0" fmla="*/ 42530 w 772969"/>
              <a:gd name="connsiteY0" fmla="*/ 1435395 h 1752934"/>
              <a:gd name="connsiteX1" fmla="*/ 215710 w 772969"/>
              <a:gd name="connsiteY1" fmla="*/ 1275428 h 1752934"/>
              <a:gd name="connsiteX2" fmla="*/ 564060 w 772969"/>
              <a:gd name="connsiteY2" fmla="*/ 1378878 h 1752934"/>
              <a:gd name="connsiteX3" fmla="*/ 660139 w 772969"/>
              <a:gd name="connsiteY3" fmla="*/ 1496555 h 1752934"/>
              <a:gd name="connsiteX4" fmla="*/ 594354 w 772969"/>
              <a:gd name="connsiteY4" fmla="*/ 1752934 h 1752934"/>
              <a:gd name="connsiteX5" fmla="*/ 754377 w 772969"/>
              <a:gd name="connsiteY5" fmla="*/ 1680184 h 1752934"/>
              <a:gd name="connsiteX6" fmla="*/ 772969 w 772969"/>
              <a:gd name="connsiteY6" fmla="*/ 1424044 h 1752934"/>
              <a:gd name="connsiteX7" fmla="*/ 510363 w 772969"/>
              <a:gd name="connsiteY7" fmla="*/ 1073888 h 1752934"/>
              <a:gd name="connsiteX8" fmla="*/ 510363 w 772969"/>
              <a:gd name="connsiteY8" fmla="*/ 382772 h 1752934"/>
              <a:gd name="connsiteX9" fmla="*/ 754912 w 772969"/>
              <a:gd name="connsiteY9" fmla="*/ 382772 h 1752934"/>
              <a:gd name="connsiteX10" fmla="*/ 361507 w 772969"/>
              <a:gd name="connsiteY10" fmla="*/ 0 h 1752934"/>
              <a:gd name="connsiteX11" fmla="*/ 31898 w 772969"/>
              <a:gd name="connsiteY11" fmla="*/ 372140 h 1752934"/>
              <a:gd name="connsiteX12" fmla="*/ 308344 w 772969"/>
              <a:gd name="connsiteY12" fmla="*/ 361507 h 1752934"/>
              <a:gd name="connsiteX13" fmla="*/ 297712 w 772969"/>
              <a:gd name="connsiteY13" fmla="*/ 1031358 h 1752934"/>
              <a:gd name="connsiteX14" fmla="*/ 0 w 772969"/>
              <a:gd name="connsiteY14" fmla="*/ 1158949 h 1752934"/>
              <a:gd name="connsiteX15" fmla="*/ 42530 w 772969"/>
              <a:gd name="connsiteY15" fmla="*/ 1435395 h 1752934"/>
              <a:gd name="connsiteX0" fmla="*/ 42530 w 772969"/>
              <a:gd name="connsiteY0" fmla="*/ 1435395 h 1752934"/>
              <a:gd name="connsiteX1" fmla="*/ 215710 w 772969"/>
              <a:gd name="connsiteY1" fmla="*/ 1275428 h 1752934"/>
              <a:gd name="connsiteX2" fmla="*/ 564060 w 772969"/>
              <a:gd name="connsiteY2" fmla="*/ 1378878 h 1752934"/>
              <a:gd name="connsiteX3" fmla="*/ 660139 w 772969"/>
              <a:gd name="connsiteY3" fmla="*/ 1496555 h 1752934"/>
              <a:gd name="connsiteX4" fmla="*/ 624321 w 772969"/>
              <a:gd name="connsiteY4" fmla="*/ 1527755 h 1752934"/>
              <a:gd name="connsiteX5" fmla="*/ 594354 w 772969"/>
              <a:gd name="connsiteY5" fmla="*/ 1752934 h 1752934"/>
              <a:gd name="connsiteX6" fmla="*/ 754377 w 772969"/>
              <a:gd name="connsiteY6" fmla="*/ 1680184 h 1752934"/>
              <a:gd name="connsiteX7" fmla="*/ 772969 w 772969"/>
              <a:gd name="connsiteY7" fmla="*/ 1424044 h 1752934"/>
              <a:gd name="connsiteX8" fmla="*/ 510363 w 772969"/>
              <a:gd name="connsiteY8" fmla="*/ 1073888 h 1752934"/>
              <a:gd name="connsiteX9" fmla="*/ 510363 w 772969"/>
              <a:gd name="connsiteY9" fmla="*/ 382772 h 1752934"/>
              <a:gd name="connsiteX10" fmla="*/ 754912 w 772969"/>
              <a:gd name="connsiteY10" fmla="*/ 382772 h 1752934"/>
              <a:gd name="connsiteX11" fmla="*/ 361507 w 772969"/>
              <a:gd name="connsiteY11" fmla="*/ 0 h 1752934"/>
              <a:gd name="connsiteX12" fmla="*/ 31898 w 772969"/>
              <a:gd name="connsiteY12" fmla="*/ 372140 h 1752934"/>
              <a:gd name="connsiteX13" fmla="*/ 308344 w 772969"/>
              <a:gd name="connsiteY13" fmla="*/ 361507 h 1752934"/>
              <a:gd name="connsiteX14" fmla="*/ 297712 w 772969"/>
              <a:gd name="connsiteY14" fmla="*/ 1031358 h 1752934"/>
              <a:gd name="connsiteX15" fmla="*/ 0 w 772969"/>
              <a:gd name="connsiteY15" fmla="*/ 1158949 h 1752934"/>
              <a:gd name="connsiteX16" fmla="*/ 42530 w 772969"/>
              <a:gd name="connsiteY16" fmla="*/ 1435395 h 1752934"/>
              <a:gd name="connsiteX0" fmla="*/ 42530 w 772969"/>
              <a:gd name="connsiteY0" fmla="*/ 1435395 h 1752934"/>
              <a:gd name="connsiteX1" fmla="*/ 215710 w 772969"/>
              <a:gd name="connsiteY1" fmla="*/ 1275428 h 1752934"/>
              <a:gd name="connsiteX2" fmla="*/ 564060 w 772969"/>
              <a:gd name="connsiteY2" fmla="*/ 1378878 h 1752934"/>
              <a:gd name="connsiteX3" fmla="*/ 619598 w 772969"/>
              <a:gd name="connsiteY3" fmla="*/ 1465377 h 1752934"/>
              <a:gd name="connsiteX4" fmla="*/ 624321 w 772969"/>
              <a:gd name="connsiteY4" fmla="*/ 1527755 h 1752934"/>
              <a:gd name="connsiteX5" fmla="*/ 594354 w 772969"/>
              <a:gd name="connsiteY5" fmla="*/ 1752934 h 1752934"/>
              <a:gd name="connsiteX6" fmla="*/ 754377 w 772969"/>
              <a:gd name="connsiteY6" fmla="*/ 1680184 h 1752934"/>
              <a:gd name="connsiteX7" fmla="*/ 772969 w 772969"/>
              <a:gd name="connsiteY7" fmla="*/ 1424044 h 1752934"/>
              <a:gd name="connsiteX8" fmla="*/ 510363 w 772969"/>
              <a:gd name="connsiteY8" fmla="*/ 1073888 h 1752934"/>
              <a:gd name="connsiteX9" fmla="*/ 510363 w 772969"/>
              <a:gd name="connsiteY9" fmla="*/ 382772 h 1752934"/>
              <a:gd name="connsiteX10" fmla="*/ 754912 w 772969"/>
              <a:gd name="connsiteY10" fmla="*/ 382772 h 1752934"/>
              <a:gd name="connsiteX11" fmla="*/ 361507 w 772969"/>
              <a:gd name="connsiteY11" fmla="*/ 0 h 1752934"/>
              <a:gd name="connsiteX12" fmla="*/ 31898 w 772969"/>
              <a:gd name="connsiteY12" fmla="*/ 372140 h 1752934"/>
              <a:gd name="connsiteX13" fmla="*/ 308344 w 772969"/>
              <a:gd name="connsiteY13" fmla="*/ 361507 h 1752934"/>
              <a:gd name="connsiteX14" fmla="*/ 297712 w 772969"/>
              <a:gd name="connsiteY14" fmla="*/ 1031358 h 1752934"/>
              <a:gd name="connsiteX15" fmla="*/ 0 w 772969"/>
              <a:gd name="connsiteY15" fmla="*/ 1158949 h 1752934"/>
              <a:gd name="connsiteX16" fmla="*/ 42530 w 772969"/>
              <a:gd name="connsiteY16" fmla="*/ 1435395 h 175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2969" h="1752934">
                <a:moveTo>
                  <a:pt x="42530" y="1435395"/>
                </a:moveTo>
                <a:lnTo>
                  <a:pt x="215710" y="1275428"/>
                </a:lnTo>
                <a:lnTo>
                  <a:pt x="564060" y="1378878"/>
                </a:lnTo>
                <a:lnTo>
                  <a:pt x="619598" y="1465377"/>
                </a:lnTo>
                <a:cubicBezTo>
                  <a:pt x="635047" y="1490190"/>
                  <a:pt x="635285" y="1485025"/>
                  <a:pt x="624321" y="1527755"/>
                </a:cubicBezTo>
                <a:cubicBezTo>
                  <a:pt x="613357" y="1570485"/>
                  <a:pt x="578083" y="1727529"/>
                  <a:pt x="594354" y="1752934"/>
                </a:cubicBezTo>
                <a:lnTo>
                  <a:pt x="754377" y="1680184"/>
                </a:lnTo>
                <a:lnTo>
                  <a:pt x="772969" y="1424044"/>
                </a:lnTo>
                <a:lnTo>
                  <a:pt x="510363" y="1073888"/>
                </a:lnTo>
                <a:lnTo>
                  <a:pt x="510363" y="382772"/>
                </a:lnTo>
                <a:lnTo>
                  <a:pt x="754912" y="382772"/>
                </a:lnTo>
                <a:lnTo>
                  <a:pt x="361507" y="0"/>
                </a:lnTo>
                <a:lnTo>
                  <a:pt x="31898" y="372140"/>
                </a:lnTo>
                <a:lnTo>
                  <a:pt x="308344" y="361507"/>
                </a:lnTo>
                <a:lnTo>
                  <a:pt x="297712" y="1031358"/>
                </a:lnTo>
                <a:lnTo>
                  <a:pt x="0" y="1158949"/>
                </a:lnTo>
                <a:lnTo>
                  <a:pt x="42530" y="1435395"/>
                </a:lnTo>
                <a:close/>
              </a:path>
            </a:pathLst>
          </a:cu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098800" y="2362200"/>
            <a:ext cx="925513" cy="1373188"/>
            <a:chOff x="1722437" y="2510401"/>
            <a:chExt cx="925514" cy="1372415"/>
          </a:xfrm>
        </p:grpSpPr>
        <p:sp>
          <p:nvSpPr>
            <p:cNvPr id="8" name="Freeform 7"/>
            <p:cNvSpPr/>
            <p:nvPr/>
          </p:nvSpPr>
          <p:spPr bwMode="auto">
            <a:xfrm>
              <a:off x="1722437" y="2765845"/>
              <a:ext cx="925514" cy="1116971"/>
            </a:xfrm>
            <a:custGeom>
              <a:avLst/>
              <a:gdLst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382772 w 659219"/>
                <a:gd name="connsiteY3" fmla="*/ 627321 h 1127051"/>
                <a:gd name="connsiteX4" fmla="*/ 382772 w 659219"/>
                <a:gd name="connsiteY4" fmla="*/ 0 h 1127051"/>
                <a:gd name="connsiteX5" fmla="*/ 180754 w 659219"/>
                <a:gd name="connsiteY5" fmla="*/ 0 h 1127051"/>
                <a:gd name="connsiteX6" fmla="*/ 180754 w 659219"/>
                <a:gd name="connsiteY6" fmla="*/ 691117 h 1127051"/>
                <a:gd name="connsiteX7" fmla="*/ 0 w 659219"/>
                <a:gd name="connsiteY7" fmla="*/ 1116419 h 1127051"/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382772 w 659219"/>
                <a:gd name="connsiteY3" fmla="*/ 627321 h 1127051"/>
                <a:gd name="connsiteX4" fmla="*/ 382772 w 659219"/>
                <a:gd name="connsiteY4" fmla="*/ 0 h 1127051"/>
                <a:gd name="connsiteX5" fmla="*/ 180754 w 659219"/>
                <a:gd name="connsiteY5" fmla="*/ 0 h 1127051"/>
                <a:gd name="connsiteX6" fmla="*/ 278215 w 659219"/>
                <a:gd name="connsiteY6" fmla="*/ 607888 h 1127051"/>
                <a:gd name="connsiteX7" fmla="*/ 0 w 659219"/>
                <a:gd name="connsiteY7" fmla="*/ 1116419 h 1127051"/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472112 w 659219"/>
                <a:gd name="connsiteY3" fmla="*/ 627321 h 1127051"/>
                <a:gd name="connsiteX4" fmla="*/ 382772 w 659219"/>
                <a:gd name="connsiteY4" fmla="*/ 0 h 1127051"/>
                <a:gd name="connsiteX5" fmla="*/ 180754 w 659219"/>
                <a:gd name="connsiteY5" fmla="*/ 0 h 1127051"/>
                <a:gd name="connsiteX6" fmla="*/ 278215 w 659219"/>
                <a:gd name="connsiteY6" fmla="*/ 607888 h 1127051"/>
                <a:gd name="connsiteX7" fmla="*/ 0 w 659219"/>
                <a:gd name="connsiteY7" fmla="*/ 1116419 h 1127051"/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472112 w 659219"/>
                <a:gd name="connsiteY3" fmla="*/ 627321 h 1127051"/>
                <a:gd name="connsiteX4" fmla="*/ 382772 w 659219"/>
                <a:gd name="connsiteY4" fmla="*/ 0 h 1127051"/>
                <a:gd name="connsiteX5" fmla="*/ 180754 w 659219"/>
                <a:gd name="connsiteY5" fmla="*/ 0 h 1127051"/>
                <a:gd name="connsiteX6" fmla="*/ 205119 w 659219"/>
                <a:gd name="connsiteY6" fmla="*/ 566274 h 1127051"/>
                <a:gd name="connsiteX7" fmla="*/ 0 w 659219"/>
                <a:gd name="connsiteY7" fmla="*/ 1116419 h 1127051"/>
                <a:gd name="connsiteX0" fmla="*/ 0 w 659219"/>
                <a:gd name="connsiteY0" fmla="*/ 1168437 h 1179069"/>
                <a:gd name="connsiteX1" fmla="*/ 329610 w 659219"/>
                <a:gd name="connsiteY1" fmla="*/ 817563 h 1179069"/>
                <a:gd name="connsiteX2" fmla="*/ 659219 w 659219"/>
                <a:gd name="connsiteY2" fmla="*/ 1179069 h 1179069"/>
                <a:gd name="connsiteX3" fmla="*/ 472112 w 659219"/>
                <a:gd name="connsiteY3" fmla="*/ 679339 h 1179069"/>
                <a:gd name="connsiteX4" fmla="*/ 496477 w 659219"/>
                <a:gd name="connsiteY4" fmla="*/ 0 h 1179069"/>
                <a:gd name="connsiteX5" fmla="*/ 180754 w 659219"/>
                <a:gd name="connsiteY5" fmla="*/ 52018 h 1179069"/>
                <a:gd name="connsiteX6" fmla="*/ 205119 w 659219"/>
                <a:gd name="connsiteY6" fmla="*/ 618292 h 1179069"/>
                <a:gd name="connsiteX7" fmla="*/ 0 w 659219"/>
                <a:gd name="connsiteY7" fmla="*/ 1168437 h 1179069"/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472112 w 659219"/>
                <a:gd name="connsiteY3" fmla="*/ 627321 h 1127051"/>
                <a:gd name="connsiteX4" fmla="*/ 488355 w 659219"/>
                <a:gd name="connsiteY4" fmla="*/ 0 h 1127051"/>
                <a:gd name="connsiteX5" fmla="*/ 180754 w 659219"/>
                <a:gd name="connsiteY5" fmla="*/ 0 h 1127051"/>
                <a:gd name="connsiteX6" fmla="*/ 205119 w 659219"/>
                <a:gd name="connsiteY6" fmla="*/ 566274 h 1127051"/>
                <a:gd name="connsiteX7" fmla="*/ 0 w 659219"/>
                <a:gd name="connsiteY7" fmla="*/ 1116419 h 1127051"/>
                <a:gd name="connsiteX0" fmla="*/ 0 w 659219"/>
                <a:gd name="connsiteY0" fmla="*/ 1116419 h 1127051"/>
                <a:gd name="connsiteX1" fmla="*/ 329610 w 659219"/>
                <a:gd name="connsiteY1" fmla="*/ 765545 h 1127051"/>
                <a:gd name="connsiteX2" fmla="*/ 659219 w 659219"/>
                <a:gd name="connsiteY2" fmla="*/ 1127051 h 1127051"/>
                <a:gd name="connsiteX3" fmla="*/ 472112 w 659219"/>
                <a:gd name="connsiteY3" fmla="*/ 627321 h 1127051"/>
                <a:gd name="connsiteX4" fmla="*/ 488355 w 659219"/>
                <a:gd name="connsiteY4" fmla="*/ 0 h 1127051"/>
                <a:gd name="connsiteX5" fmla="*/ 213241 w 659219"/>
                <a:gd name="connsiteY5" fmla="*/ 0 h 1127051"/>
                <a:gd name="connsiteX6" fmla="*/ 205119 w 659219"/>
                <a:gd name="connsiteY6" fmla="*/ 566274 h 1127051"/>
                <a:gd name="connsiteX7" fmla="*/ 0 w 659219"/>
                <a:gd name="connsiteY7" fmla="*/ 1116419 h 1127051"/>
                <a:gd name="connsiteX0" fmla="*/ 0 w 716072"/>
                <a:gd name="connsiteY0" fmla="*/ 1116419 h 1199876"/>
                <a:gd name="connsiteX1" fmla="*/ 329610 w 716072"/>
                <a:gd name="connsiteY1" fmla="*/ 765545 h 1199876"/>
                <a:gd name="connsiteX2" fmla="*/ 716072 w 716072"/>
                <a:gd name="connsiteY2" fmla="*/ 1199876 h 1199876"/>
                <a:gd name="connsiteX3" fmla="*/ 472112 w 716072"/>
                <a:gd name="connsiteY3" fmla="*/ 627321 h 1199876"/>
                <a:gd name="connsiteX4" fmla="*/ 488355 w 716072"/>
                <a:gd name="connsiteY4" fmla="*/ 0 h 1199876"/>
                <a:gd name="connsiteX5" fmla="*/ 213241 w 716072"/>
                <a:gd name="connsiteY5" fmla="*/ 0 h 1199876"/>
                <a:gd name="connsiteX6" fmla="*/ 205119 w 716072"/>
                <a:gd name="connsiteY6" fmla="*/ 566274 h 1199876"/>
                <a:gd name="connsiteX7" fmla="*/ 0 w 716072"/>
                <a:gd name="connsiteY7" fmla="*/ 1116419 h 1199876"/>
                <a:gd name="connsiteX0" fmla="*/ 0 w 789168"/>
                <a:gd name="connsiteY0" fmla="*/ 1210051 h 1210051"/>
                <a:gd name="connsiteX1" fmla="*/ 402706 w 789168"/>
                <a:gd name="connsiteY1" fmla="*/ 765545 h 1210051"/>
                <a:gd name="connsiteX2" fmla="*/ 789168 w 789168"/>
                <a:gd name="connsiteY2" fmla="*/ 1199876 h 1210051"/>
                <a:gd name="connsiteX3" fmla="*/ 545208 w 789168"/>
                <a:gd name="connsiteY3" fmla="*/ 627321 h 1210051"/>
                <a:gd name="connsiteX4" fmla="*/ 561451 w 789168"/>
                <a:gd name="connsiteY4" fmla="*/ 0 h 1210051"/>
                <a:gd name="connsiteX5" fmla="*/ 286337 w 789168"/>
                <a:gd name="connsiteY5" fmla="*/ 0 h 1210051"/>
                <a:gd name="connsiteX6" fmla="*/ 278215 w 789168"/>
                <a:gd name="connsiteY6" fmla="*/ 566274 h 1210051"/>
                <a:gd name="connsiteX7" fmla="*/ 0 w 789168"/>
                <a:gd name="connsiteY7" fmla="*/ 1210051 h 1210051"/>
                <a:gd name="connsiteX0" fmla="*/ 0 w 789168"/>
                <a:gd name="connsiteY0" fmla="*/ 1210051 h 1210051"/>
                <a:gd name="connsiteX1" fmla="*/ 402706 w 789168"/>
                <a:gd name="connsiteY1" fmla="*/ 765545 h 1210051"/>
                <a:gd name="connsiteX2" fmla="*/ 789168 w 789168"/>
                <a:gd name="connsiteY2" fmla="*/ 1199876 h 1210051"/>
                <a:gd name="connsiteX3" fmla="*/ 545208 w 789168"/>
                <a:gd name="connsiteY3" fmla="*/ 627321 h 1210051"/>
                <a:gd name="connsiteX4" fmla="*/ 561451 w 789168"/>
                <a:gd name="connsiteY4" fmla="*/ 0 h 1210051"/>
                <a:gd name="connsiteX5" fmla="*/ 286337 w 789168"/>
                <a:gd name="connsiteY5" fmla="*/ 0 h 1210051"/>
                <a:gd name="connsiteX6" fmla="*/ 302581 w 789168"/>
                <a:gd name="connsiteY6" fmla="*/ 566274 h 1210051"/>
                <a:gd name="connsiteX7" fmla="*/ 0 w 789168"/>
                <a:gd name="connsiteY7" fmla="*/ 1210051 h 1210051"/>
                <a:gd name="connsiteX0" fmla="*/ 0 w 789168"/>
                <a:gd name="connsiteY0" fmla="*/ 1210051 h 1210051"/>
                <a:gd name="connsiteX1" fmla="*/ 402706 w 789168"/>
                <a:gd name="connsiteY1" fmla="*/ 765545 h 1210051"/>
                <a:gd name="connsiteX2" fmla="*/ 789168 w 789168"/>
                <a:gd name="connsiteY2" fmla="*/ 1199876 h 1210051"/>
                <a:gd name="connsiteX3" fmla="*/ 545208 w 789168"/>
                <a:gd name="connsiteY3" fmla="*/ 627321 h 1210051"/>
                <a:gd name="connsiteX4" fmla="*/ 561451 w 789168"/>
                <a:gd name="connsiteY4" fmla="*/ 0 h 1210051"/>
                <a:gd name="connsiteX5" fmla="*/ 318824 w 789168"/>
                <a:gd name="connsiteY5" fmla="*/ 10404 h 1210051"/>
                <a:gd name="connsiteX6" fmla="*/ 302581 w 789168"/>
                <a:gd name="connsiteY6" fmla="*/ 566274 h 1210051"/>
                <a:gd name="connsiteX7" fmla="*/ 0 w 789168"/>
                <a:gd name="connsiteY7" fmla="*/ 1210051 h 1210051"/>
                <a:gd name="connsiteX0" fmla="*/ 0 w 789168"/>
                <a:gd name="connsiteY0" fmla="*/ 1220455 h 1220455"/>
                <a:gd name="connsiteX1" fmla="*/ 402706 w 789168"/>
                <a:gd name="connsiteY1" fmla="*/ 775949 h 1220455"/>
                <a:gd name="connsiteX2" fmla="*/ 789168 w 789168"/>
                <a:gd name="connsiteY2" fmla="*/ 1210280 h 1220455"/>
                <a:gd name="connsiteX3" fmla="*/ 545208 w 789168"/>
                <a:gd name="connsiteY3" fmla="*/ 637725 h 1220455"/>
                <a:gd name="connsiteX4" fmla="*/ 520842 w 789168"/>
                <a:gd name="connsiteY4" fmla="*/ 0 h 1220455"/>
                <a:gd name="connsiteX5" fmla="*/ 318824 w 789168"/>
                <a:gd name="connsiteY5" fmla="*/ 20808 h 1220455"/>
                <a:gd name="connsiteX6" fmla="*/ 302581 w 789168"/>
                <a:gd name="connsiteY6" fmla="*/ 576678 h 1220455"/>
                <a:gd name="connsiteX7" fmla="*/ 0 w 789168"/>
                <a:gd name="connsiteY7" fmla="*/ 1220455 h 1220455"/>
                <a:gd name="connsiteX0" fmla="*/ 0 w 789168"/>
                <a:gd name="connsiteY0" fmla="*/ 1220455 h 1220455"/>
                <a:gd name="connsiteX1" fmla="*/ 402706 w 789168"/>
                <a:gd name="connsiteY1" fmla="*/ 775949 h 1220455"/>
                <a:gd name="connsiteX2" fmla="*/ 789168 w 789168"/>
                <a:gd name="connsiteY2" fmla="*/ 1210280 h 1220455"/>
                <a:gd name="connsiteX3" fmla="*/ 528965 w 789168"/>
                <a:gd name="connsiteY3" fmla="*/ 585707 h 1220455"/>
                <a:gd name="connsiteX4" fmla="*/ 520842 w 789168"/>
                <a:gd name="connsiteY4" fmla="*/ 0 h 1220455"/>
                <a:gd name="connsiteX5" fmla="*/ 318824 w 789168"/>
                <a:gd name="connsiteY5" fmla="*/ 20808 h 1220455"/>
                <a:gd name="connsiteX6" fmla="*/ 302581 w 789168"/>
                <a:gd name="connsiteY6" fmla="*/ 576678 h 1220455"/>
                <a:gd name="connsiteX7" fmla="*/ 0 w 789168"/>
                <a:gd name="connsiteY7" fmla="*/ 1220455 h 1220455"/>
                <a:gd name="connsiteX0" fmla="*/ 0 w 789168"/>
                <a:gd name="connsiteY0" fmla="*/ 1220455 h 1220455"/>
                <a:gd name="connsiteX1" fmla="*/ 402706 w 789168"/>
                <a:gd name="connsiteY1" fmla="*/ 775949 h 1220455"/>
                <a:gd name="connsiteX2" fmla="*/ 789168 w 789168"/>
                <a:gd name="connsiteY2" fmla="*/ 1210280 h 1220455"/>
                <a:gd name="connsiteX3" fmla="*/ 528965 w 789168"/>
                <a:gd name="connsiteY3" fmla="*/ 585707 h 1220455"/>
                <a:gd name="connsiteX4" fmla="*/ 520842 w 789168"/>
                <a:gd name="connsiteY4" fmla="*/ 0 h 1220455"/>
                <a:gd name="connsiteX5" fmla="*/ 294459 w 789168"/>
                <a:gd name="connsiteY5" fmla="*/ 10405 h 1220455"/>
                <a:gd name="connsiteX6" fmla="*/ 302581 w 789168"/>
                <a:gd name="connsiteY6" fmla="*/ 576678 h 1220455"/>
                <a:gd name="connsiteX7" fmla="*/ 0 w 789168"/>
                <a:gd name="connsiteY7" fmla="*/ 1220455 h 122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68" h="1220455">
                  <a:moveTo>
                    <a:pt x="0" y="1220455"/>
                  </a:moveTo>
                  <a:lnTo>
                    <a:pt x="402706" y="775949"/>
                  </a:lnTo>
                  <a:lnTo>
                    <a:pt x="789168" y="1210280"/>
                  </a:lnTo>
                  <a:lnTo>
                    <a:pt x="528965" y="585707"/>
                  </a:lnTo>
                  <a:lnTo>
                    <a:pt x="520842" y="0"/>
                  </a:lnTo>
                  <a:lnTo>
                    <a:pt x="294459" y="10405"/>
                  </a:lnTo>
                  <a:lnTo>
                    <a:pt x="302581" y="576678"/>
                  </a:lnTo>
                  <a:lnTo>
                    <a:pt x="0" y="122045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Explosion 1 12"/>
            <p:cNvSpPr/>
            <p:nvPr/>
          </p:nvSpPr>
          <p:spPr>
            <a:xfrm>
              <a:off x="1816100" y="2510401"/>
              <a:ext cx="366712" cy="366507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Explosion 1 14"/>
            <p:cNvSpPr/>
            <p:nvPr/>
          </p:nvSpPr>
          <p:spPr>
            <a:xfrm>
              <a:off x="2185988" y="2510401"/>
              <a:ext cx="365125" cy="366507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27100" y="5105400"/>
            <a:ext cx="15022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70C0"/>
                </a:solidFill>
              </a:rPr>
              <a:t>Target </a:t>
            </a:r>
            <a:r>
              <a:rPr lang="en-US" altLang="en-US" dirty="0" smtClean="0">
                <a:solidFill>
                  <a:srgbClr val="0070C0"/>
                </a:solidFill>
              </a:rPr>
              <a:t>protein</a:t>
            </a:r>
            <a:endParaRPr lang="en-US" altLang="en-US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27100" y="3821113"/>
            <a:ext cx="1798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B050"/>
                </a:solidFill>
              </a:rPr>
              <a:t>Primary antibody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27100" y="2590800"/>
            <a:ext cx="2046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Secondary antibody</a:t>
            </a:r>
          </a:p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with fluorochrome</a:t>
            </a:r>
          </a:p>
        </p:txBody>
      </p:sp>
      <p:pic>
        <p:nvPicPr>
          <p:cNvPr id="23" name="Picture 16" descr="C:\Users\blim\Desktop\lab\stas_gordon_conf_2014\twi.tif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0825" y="2039938"/>
            <a:ext cx="35655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366125" y="3236913"/>
            <a:ext cx="500063" cy="354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700" b="1" dirty="0">
                <a:solidFill>
                  <a:schemeClr val="accent5"/>
                </a:solidFill>
              </a:rPr>
              <a:t>Twi</a:t>
            </a:r>
          </a:p>
        </p:txBody>
      </p:sp>
      <p:pic>
        <p:nvPicPr>
          <p:cNvPr id="25" name="Picture 5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687763"/>
            <a:ext cx="2011363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655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>
            <a:grpSpLocks/>
          </p:cNvGrpSpPr>
          <p:nvPr/>
        </p:nvGrpSpPr>
        <p:grpSpPr bwMode="auto">
          <a:xfrm>
            <a:off x="1798638" y="4610100"/>
            <a:ext cx="3382962" cy="565150"/>
            <a:chOff x="2187045" y="3215183"/>
            <a:chExt cx="3383280" cy="56469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187045" y="3779878"/>
              <a:ext cx="33832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193615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3463515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735002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4004903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276391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547879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817779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5089268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360755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3657208" y="3337323"/>
              <a:ext cx="180992" cy="291865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203831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lnTo>
                    <a:pt x="85061" y="203831"/>
                  </a:lnTo>
                  <a:lnTo>
                    <a:pt x="0" y="1063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4185895" y="3354771"/>
              <a:ext cx="182580" cy="274417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7863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cubicBezTo>
                    <a:pt x="141850" y="36783"/>
                    <a:pt x="151288" y="57963"/>
                    <a:pt x="81558" y="86125"/>
                  </a:cubicBezTo>
                  <a:cubicBezTo>
                    <a:pt x="23078" y="64380"/>
                    <a:pt x="21348" y="43871"/>
                    <a:pt x="0" y="1063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>
            <a:xfrm flipV="1">
              <a:off x="3096768" y="3215183"/>
              <a:ext cx="182580" cy="414004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69318">
                  <a:moveTo>
                    <a:pt x="992" y="0"/>
                  </a:moveTo>
                  <a:cubicBezTo>
                    <a:pt x="1793" y="83308"/>
                    <a:pt x="-637" y="162905"/>
                    <a:pt x="164" y="246213"/>
                  </a:cubicBezTo>
                  <a:lnTo>
                    <a:pt x="77824" y="369318"/>
                  </a:lnTo>
                  <a:lnTo>
                    <a:pt x="184149" y="235581"/>
                  </a:ln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" name="Freeform 38"/>
            <p:cNvSpPr/>
            <p:nvPr/>
          </p:nvSpPr>
          <p:spPr>
            <a:xfrm flipV="1">
              <a:off x="3904881" y="3215183"/>
              <a:ext cx="182579" cy="414004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69318">
                  <a:moveTo>
                    <a:pt x="992" y="0"/>
                  </a:moveTo>
                  <a:cubicBezTo>
                    <a:pt x="1793" y="83308"/>
                    <a:pt x="-637" y="162905"/>
                    <a:pt x="164" y="246213"/>
                  </a:cubicBezTo>
                  <a:lnTo>
                    <a:pt x="77824" y="369318"/>
                  </a:lnTo>
                  <a:lnTo>
                    <a:pt x="184149" y="235581"/>
                  </a:ln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" name="Freeform 43"/>
            <p:cNvSpPr/>
            <p:nvPr/>
          </p:nvSpPr>
          <p:spPr>
            <a:xfrm flipV="1">
              <a:off x="3373018" y="3265942"/>
              <a:ext cx="182580" cy="363245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90798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78788">
                  <a:moveTo>
                    <a:pt x="992" y="0"/>
                  </a:moveTo>
                  <a:cubicBezTo>
                    <a:pt x="1793" y="83308"/>
                    <a:pt x="-637" y="229165"/>
                    <a:pt x="164" y="312473"/>
                  </a:cubicBezTo>
                  <a:cubicBezTo>
                    <a:pt x="34702" y="356665"/>
                    <a:pt x="10843" y="353535"/>
                    <a:pt x="103779" y="378788"/>
                  </a:cubicBezTo>
                  <a:cubicBezTo>
                    <a:pt x="169501" y="340522"/>
                    <a:pt x="157359" y="338534"/>
                    <a:pt x="184149" y="290798"/>
                  </a:cubicBez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4455795" y="3354771"/>
              <a:ext cx="182580" cy="274417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7863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cubicBezTo>
                    <a:pt x="141850" y="36783"/>
                    <a:pt x="151288" y="57963"/>
                    <a:pt x="81558" y="86125"/>
                  </a:cubicBezTo>
                  <a:cubicBezTo>
                    <a:pt x="23078" y="64380"/>
                    <a:pt x="21348" y="43871"/>
                    <a:pt x="0" y="1063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 flipV="1">
              <a:off x="4722520" y="3219942"/>
              <a:ext cx="182580" cy="414003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69318">
                  <a:moveTo>
                    <a:pt x="992" y="0"/>
                  </a:moveTo>
                  <a:cubicBezTo>
                    <a:pt x="1793" y="83308"/>
                    <a:pt x="-637" y="162905"/>
                    <a:pt x="164" y="246213"/>
                  </a:cubicBezTo>
                  <a:lnTo>
                    <a:pt x="77824" y="369318"/>
                  </a:lnTo>
                  <a:lnTo>
                    <a:pt x="184149" y="235581"/>
                  </a:ln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4997184" y="3359530"/>
              <a:ext cx="184167" cy="274416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64043 w 180754"/>
                <a:gd name="connsiteY4" fmla="*/ 110349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76654 w 180754"/>
                <a:gd name="connsiteY4" fmla="*/ 116096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3660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7863 w 180754"/>
                <a:gd name="connsiteY4" fmla="*/ 113222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1558 w 180754"/>
                <a:gd name="connsiteY4" fmla="*/ 86125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cubicBezTo>
                    <a:pt x="141850" y="36783"/>
                    <a:pt x="151288" y="57963"/>
                    <a:pt x="81558" y="86125"/>
                  </a:cubicBezTo>
                  <a:cubicBezTo>
                    <a:pt x="23078" y="64380"/>
                    <a:pt x="21348" y="43871"/>
                    <a:pt x="0" y="1063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" name="Freeform 55"/>
            <p:cNvSpPr/>
            <p:nvPr/>
          </p:nvSpPr>
          <p:spPr>
            <a:xfrm flipV="1">
              <a:off x="5268672" y="3269115"/>
              <a:ext cx="182580" cy="364831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90798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78788">
                  <a:moveTo>
                    <a:pt x="992" y="0"/>
                  </a:moveTo>
                  <a:cubicBezTo>
                    <a:pt x="1793" y="83308"/>
                    <a:pt x="-637" y="229165"/>
                    <a:pt x="164" y="312473"/>
                  </a:cubicBezTo>
                  <a:cubicBezTo>
                    <a:pt x="34702" y="356665"/>
                    <a:pt x="10843" y="353535"/>
                    <a:pt x="103779" y="378788"/>
                  </a:cubicBezTo>
                  <a:cubicBezTo>
                    <a:pt x="169501" y="340522"/>
                    <a:pt x="157359" y="338534"/>
                    <a:pt x="184149" y="290798"/>
                  </a:cubicBez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2388676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2660164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2930065" y="3627601"/>
              <a:ext cx="0" cy="1522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eeform 63"/>
            <p:cNvSpPr/>
            <p:nvPr/>
          </p:nvSpPr>
          <p:spPr>
            <a:xfrm flipV="1">
              <a:off x="2839568" y="3269115"/>
              <a:ext cx="182580" cy="364831"/>
            </a:xfrm>
            <a:custGeom>
              <a:avLst/>
              <a:gdLst>
                <a:gd name="connsiteX0" fmla="*/ 0 w 180753"/>
                <a:gd name="connsiteY0" fmla="*/ 10633 h 350875"/>
                <a:gd name="connsiteX1" fmla="*/ 0 w 180753"/>
                <a:gd name="connsiteY1" fmla="*/ 244549 h 350875"/>
                <a:gd name="connsiteX2" fmla="*/ 74428 w 180753"/>
                <a:gd name="connsiteY2" fmla="*/ 350875 h 350875"/>
                <a:gd name="connsiteX3" fmla="*/ 180753 w 180753"/>
                <a:gd name="connsiteY3" fmla="*/ 233917 h 350875"/>
                <a:gd name="connsiteX4" fmla="*/ 180753 w 180753"/>
                <a:gd name="connsiteY4" fmla="*/ 0 h 350875"/>
                <a:gd name="connsiteX5" fmla="*/ 0 w 180753"/>
                <a:gd name="connsiteY5" fmla="*/ 10633 h 350875"/>
                <a:gd name="connsiteX0" fmla="*/ 0 w 183157"/>
                <a:gd name="connsiteY0" fmla="*/ 0 h 356251"/>
                <a:gd name="connsiteX1" fmla="*/ 2404 w 183157"/>
                <a:gd name="connsiteY1" fmla="*/ 249925 h 356251"/>
                <a:gd name="connsiteX2" fmla="*/ 76832 w 183157"/>
                <a:gd name="connsiteY2" fmla="*/ 356251 h 356251"/>
                <a:gd name="connsiteX3" fmla="*/ 183157 w 183157"/>
                <a:gd name="connsiteY3" fmla="*/ 239293 h 356251"/>
                <a:gd name="connsiteX4" fmla="*/ 183157 w 183157"/>
                <a:gd name="connsiteY4" fmla="*/ 5376 h 356251"/>
                <a:gd name="connsiteX5" fmla="*/ 0 w 183157"/>
                <a:gd name="connsiteY5" fmla="*/ 0 h 356251"/>
                <a:gd name="connsiteX0" fmla="*/ 0 w 183157"/>
                <a:gd name="connsiteY0" fmla="*/ 6631 h 350875"/>
                <a:gd name="connsiteX1" fmla="*/ 2404 w 183157"/>
                <a:gd name="connsiteY1" fmla="*/ 244549 h 350875"/>
                <a:gd name="connsiteX2" fmla="*/ 76832 w 183157"/>
                <a:gd name="connsiteY2" fmla="*/ 350875 h 350875"/>
                <a:gd name="connsiteX3" fmla="*/ 183157 w 183157"/>
                <a:gd name="connsiteY3" fmla="*/ 233917 h 350875"/>
                <a:gd name="connsiteX4" fmla="*/ 183157 w 183157"/>
                <a:gd name="connsiteY4" fmla="*/ 0 h 350875"/>
                <a:gd name="connsiteX5" fmla="*/ 0 w 183157"/>
                <a:gd name="connsiteY5" fmla="*/ 6631 h 350875"/>
                <a:gd name="connsiteX0" fmla="*/ 0 w 183157"/>
                <a:gd name="connsiteY0" fmla="*/ 0 h 352539"/>
                <a:gd name="connsiteX1" fmla="*/ 2404 w 183157"/>
                <a:gd name="connsiteY1" fmla="*/ 246213 h 352539"/>
                <a:gd name="connsiteX2" fmla="*/ 76832 w 183157"/>
                <a:gd name="connsiteY2" fmla="*/ 352539 h 352539"/>
                <a:gd name="connsiteX3" fmla="*/ 183157 w 183157"/>
                <a:gd name="connsiteY3" fmla="*/ 235581 h 352539"/>
                <a:gd name="connsiteX4" fmla="*/ 183157 w 183157"/>
                <a:gd name="connsiteY4" fmla="*/ 1664 h 352539"/>
                <a:gd name="connsiteX5" fmla="*/ 0 w 183157"/>
                <a:gd name="connsiteY5" fmla="*/ 0 h 352539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3313 h 350875"/>
                <a:gd name="connsiteX1" fmla="*/ 164 w 184149"/>
                <a:gd name="connsiteY1" fmla="*/ 244549 h 350875"/>
                <a:gd name="connsiteX2" fmla="*/ 77824 w 184149"/>
                <a:gd name="connsiteY2" fmla="*/ 350875 h 350875"/>
                <a:gd name="connsiteX3" fmla="*/ 184149 w 184149"/>
                <a:gd name="connsiteY3" fmla="*/ 233917 h 350875"/>
                <a:gd name="connsiteX4" fmla="*/ 184149 w 184149"/>
                <a:gd name="connsiteY4" fmla="*/ 0 h 350875"/>
                <a:gd name="connsiteX5" fmla="*/ 992 w 184149"/>
                <a:gd name="connsiteY5" fmla="*/ 3313 h 350875"/>
                <a:gd name="connsiteX0" fmla="*/ 992 w 184149"/>
                <a:gd name="connsiteY0" fmla="*/ 0 h 352539"/>
                <a:gd name="connsiteX1" fmla="*/ 164 w 184149"/>
                <a:gd name="connsiteY1" fmla="*/ 246213 h 352539"/>
                <a:gd name="connsiteX2" fmla="*/ 77824 w 184149"/>
                <a:gd name="connsiteY2" fmla="*/ 352539 h 352539"/>
                <a:gd name="connsiteX3" fmla="*/ 184149 w 184149"/>
                <a:gd name="connsiteY3" fmla="*/ 235581 h 352539"/>
                <a:gd name="connsiteX4" fmla="*/ 184149 w 184149"/>
                <a:gd name="connsiteY4" fmla="*/ 1664 h 352539"/>
                <a:gd name="connsiteX5" fmla="*/ 992 w 184149"/>
                <a:gd name="connsiteY5" fmla="*/ 0 h 352539"/>
                <a:gd name="connsiteX0" fmla="*/ 992 w 184149"/>
                <a:gd name="connsiteY0" fmla="*/ 0 h 407197"/>
                <a:gd name="connsiteX1" fmla="*/ 164 w 184149"/>
                <a:gd name="connsiteY1" fmla="*/ 246213 h 407197"/>
                <a:gd name="connsiteX2" fmla="*/ 77824 w 184149"/>
                <a:gd name="connsiteY2" fmla="*/ 407197 h 407197"/>
                <a:gd name="connsiteX3" fmla="*/ 184149 w 184149"/>
                <a:gd name="connsiteY3" fmla="*/ 235581 h 407197"/>
                <a:gd name="connsiteX4" fmla="*/ 184149 w 184149"/>
                <a:gd name="connsiteY4" fmla="*/ 1664 h 407197"/>
                <a:gd name="connsiteX5" fmla="*/ 992 w 184149"/>
                <a:gd name="connsiteY5" fmla="*/ 0 h 407197"/>
                <a:gd name="connsiteX0" fmla="*/ 992 w 184149"/>
                <a:gd name="connsiteY0" fmla="*/ 0 h 369318"/>
                <a:gd name="connsiteX1" fmla="*/ 164 w 184149"/>
                <a:gd name="connsiteY1" fmla="*/ 246213 h 369318"/>
                <a:gd name="connsiteX2" fmla="*/ 77824 w 184149"/>
                <a:gd name="connsiteY2" fmla="*/ 369318 h 369318"/>
                <a:gd name="connsiteX3" fmla="*/ 184149 w 184149"/>
                <a:gd name="connsiteY3" fmla="*/ 235581 h 369318"/>
                <a:gd name="connsiteX4" fmla="*/ 184149 w 184149"/>
                <a:gd name="connsiteY4" fmla="*/ 1664 h 369318"/>
                <a:gd name="connsiteX5" fmla="*/ 992 w 184149"/>
                <a:gd name="connsiteY5" fmla="*/ 0 h 36931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24621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35581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  <a:gd name="connsiteX0" fmla="*/ 992 w 184149"/>
                <a:gd name="connsiteY0" fmla="*/ 0 h 378788"/>
                <a:gd name="connsiteX1" fmla="*/ 164 w 184149"/>
                <a:gd name="connsiteY1" fmla="*/ 312473 h 378788"/>
                <a:gd name="connsiteX2" fmla="*/ 103779 w 184149"/>
                <a:gd name="connsiteY2" fmla="*/ 378788 h 378788"/>
                <a:gd name="connsiteX3" fmla="*/ 184149 w 184149"/>
                <a:gd name="connsiteY3" fmla="*/ 290798 h 378788"/>
                <a:gd name="connsiteX4" fmla="*/ 184149 w 184149"/>
                <a:gd name="connsiteY4" fmla="*/ 1664 h 378788"/>
                <a:gd name="connsiteX5" fmla="*/ 992 w 184149"/>
                <a:gd name="connsiteY5" fmla="*/ 0 h 3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149" h="378788">
                  <a:moveTo>
                    <a:pt x="992" y="0"/>
                  </a:moveTo>
                  <a:cubicBezTo>
                    <a:pt x="1793" y="83308"/>
                    <a:pt x="-637" y="229165"/>
                    <a:pt x="164" y="312473"/>
                  </a:cubicBezTo>
                  <a:cubicBezTo>
                    <a:pt x="34702" y="356665"/>
                    <a:pt x="10843" y="353535"/>
                    <a:pt x="103779" y="378788"/>
                  </a:cubicBezTo>
                  <a:cubicBezTo>
                    <a:pt x="169501" y="340522"/>
                    <a:pt x="157359" y="338534"/>
                    <a:pt x="184149" y="290798"/>
                  </a:cubicBezTo>
                  <a:lnTo>
                    <a:pt x="184149" y="1664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2569668" y="3340495"/>
              <a:ext cx="179405" cy="293451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203831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lnTo>
                    <a:pt x="85061" y="203831"/>
                  </a:lnTo>
                  <a:lnTo>
                    <a:pt x="0" y="1063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2298180" y="3340495"/>
              <a:ext cx="180992" cy="293451"/>
            </a:xfrm>
            <a:custGeom>
              <a:avLst/>
              <a:gdLst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127590 h 393404"/>
                <a:gd name="connsiteX5" fmla="*/ 0 w 180754"/>
                <a:gd name="connsiteY5" fmla="*/ 10632 h 393404"/>
                <a:gd name="connsiteX0" fmla="*/ 0 w 180754"/>
                <a:gd name="connsiteY0" fmla="*/ 10632 h 393404"/>
                <a:gd name="connsiteX1" fmla="*/ 0 w 180754"/>
                <a:gd name="connsiteY1" fmla="*/ 393404 h 393404"/>
                <a:gd name="connsiteX2" fmla="*/ 180754 w 180754"/>
                <a:gd name="connsiteY2" fmla="*/ 393404 h 393404"/>
                <a:gd name="connsiteX3" fmla="*/ 180754 w 180754"/>
                <a:gd name="connsiteY3" fmla="*/ 0 h 393404"/>
                <a:gd name="connsiteX4" fmla="*/ 85061 w 180754"/>
                <a:gd name="connsiteY4" fmla="*/ 203831 h 393404"/>
                <a:gd name="connsiteX5" fmla="*/ 0 w 180754"/>
                <a:gd name="connsiteY5" fmla="*/ 10632 h 39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54" h="393404">
                  <a:moveTo>
                    <a:pt x="0" y="10632"/>
                  </a:moveTo>
                  <a:lnTo>
                    <a:pt x="0" y="393404"/>
                  </a:lnTo>
                  <a:lnTo>
                    <a:pt x="180754" y="393404"/>
                  </a:lnTo>
                  <a:lnTo>
                    <a:pt x="180754" y="0"/>
                  </a:lnTo>
                  <a:lnTo>
                    <a:pt x="85061" y="203831"/>
                  </a:lnTo>
                  <a:lnTo>
                    <a:pt x="0" y="1063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04800" y="4964113"/>
            <a:ext cx="1409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/>
              <a:t>Target mRNA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04800" y="4078288"/>
            <a:ext cx="19018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DIG-labeled probe</a:t>
            </a:r>
          </a:p>
        </p:txBody>
      </p:sp>
      <p:grpSp>
        <p:nvGrpSpPr>
          <p:cNvPr id="98" name="Group 97"/>
          <p:cNvGrpSpPr>
            <a:grpSpLocks/>
          </p:cNvGrpSpPr>
          <p:nvPr/>
        </p:nvGrpSpPr>
        <p:grpSpPr bwMode="auto">
          <a:xfrm>
            <a:off x="2649538" y="3762375"/>
            <a:ext cx="1646237" cy="1054100"/>
            <a:chOff x="2427797" y="4169807"/>
            <a:chExt cx="1645920" cy="1053630"/>
          </a:xfrm>
        </p:grpSpPr>
        <p:grpSp>
          <p:nvGrpSpPr>
            <p:cNvPr id="4130" name="Group 83"/>
            <p:cNvGrpSpPr>
              <a:grpSpLocks/>
            </p:cNvGrpSpPr>
            <p:nvPr/>
          </p:nvGrpSpPr>
          <p:grpSpPr bwMode="auto">
            <a:xfrm>
              <a:off x="2427797" y="4449971"/>
              <a:ext cx="1645920" cy="773466"/>
              <a:chOff x="3038475" y="2686050"/>
              <a:chExt cx="1645920" cy="773466"/>
            </a:xfrm>
          </p:grpSpPr>
          <p:grpSp>
            <p:nvGrpSpPr>
              <p:cNvPr id="4133" name="Group 82"/>
              <p:cNvGrpSpPr>
                <a:grpSpLocks/>
              </p:cNvGrpSpPr>
              <p:nvPr/>
            </p:nvGrpSpPr>
            <p:grpSpPr bwMode="auto">
              <a:xfrm>
                <a:off x="3038475" y="2686050"/>
                <a:ext cx="1645920" cy="365760"/>
                <a:chOff x="3249930" y="1924050"/>
                <a:chExt cx="1645920" cy="365760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3249930" y="2134205"/>
                  <a:ext cx="16459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3408649" y="2134205"/>
                  <a:ext cx="0" cy="1523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3680059" y="1924749"/>
                  <a:ext cx="0" cy="36496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51470" y="2134205"/>
                  <a:ext cx="0" cy="1523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4221293" y="2134205"/>
                  <a:ext cx="0" cy="1523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4492703" y="1924749"/>
                  <a:ext cx="0" cy="36496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4764113" y="2134205"/>
                  <a:ext cx="0" cy="1523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Freeform 25"/>
              <p:cNvSpPr/>
              <p:nvPr/>
            </p:nvSpPr>
            <p:spPr>
              <a:xfrm>
                <a:off x="3655893" y="3045364"/>
                <a:ext cx="182528" cy="414152"/>
              </a:xfrm>
              <a:custGeom>
                <a:avLst/>
                <a:gdLst>
                  <a:gd name="connsiteX0" fmla="*/ 0 w 180753"/>
                  <a:gd name="connsiteY0" fmla="*/ 10633 h 350875"/>
                  <a:gd name="connsiteX1" fmla="*/ 0 w 180753"/>
                  <a:gd name="connsiteY1" fmla="*/ 244549 h 350875"/>
                  <a:gd name="connsiteX2" fmla="*/ 74428 w 180753"/>
                  <a:gd name="connsiteY2" fmla="*/ 350875 h 350875"/>
                  <a:gd name="connsiteX3" fmla="*/ 180753 w 180753"/>
                  <a:gd name="connsiteY3" fmla="*/ 233917 h 350875"/>
                  <a:gd name="connsiteX4" fmla="*/ 180753 w 180753"/>
                  <a:gd name="connsiteY4" fmla="*/ 0 h 350875"/>
                  <a:gd name="connsiteX5" fmla="*/ 0 w 180753"/>
                  <a:gd name="connsiteY5" fmla="*/ 10633 h 350875"/>
                  <a:gd name="connsiteX0" fmla="*/ 0 w 183157"/>
                  <a:gd name="connsiteY0" fmla="*/ 0 h 356251"/>
                  <a:gd name="connsiteX1" fmla="*/ 2404 w 183157"/>
                  <a:gd name="connsiteY1" fmla="*/ 249925 h 356251"/>
                  <a:gd name="connsiteX2" fmla="*/ 76832 w 183157"/>
                  <a:gd name="connsiteY2" fmla="*/ 356251 h 356251"/>
                  <a:gd name="connsiteX3" fmla="*/ 183157 w 183157"/>
                  <a:gd name="connsiteY3" fmla="*/ 239293 h 356251"/>
                  <a:gd name="connsiteX4" fmla="*/ 183157 w 183157"/>
                  <a:gd name="connsiteY4" fmla="*/ 5376 h 356251"/>
                  <a:gd name="connsiteX5" fmla="*/ 0 w 183157"/>
                  <a:gd name="connsiteY5" fmla="*/ 0 h 356251"/>
                  <a:gd name="connsiteX0" fmla="*/ 0 w 183157"/>
                  <a:gd name="connsiteY0" fmla="*/ 6631 h 350875"/>
                  <a:gd name="connsiteX1" fmla="*/ 2404 w 183157"/>
                  <a:gd name="connsiteY1" fmla="*/ 244549 h 350875"/>
                  <a:gd name="connsiteX2" fmla="*/ 76832 w 183157"/>
                  <a:gd name="connsiteY2" fmla="*/ 350875 h 350875"/>
                  <a:gd name="connsiteX3" fmla="*/ 183157 w 183157"/>
                  <a:gd name="connsiteY3" fmla="*/ 233917 h 350875"/>
                  <a:gd name="connsiteX4" fmla="*/ 183157 w 183157"/>
                  <a:gd name="connsiteY4" fmla="*/ 0 h 350875"/>
                  <a:gd name="connsiteX5" fmla="*/ 0 w 183157"/>
                  <a:gd name="connsiteY5" fmla="*/ 6631 h 350875"/>
                  <a:gd name="connsiteX0" fmla="*/ 0 w 183157"/>
                  <a:gd name="connsiteY0" fmla="*/ 0 h 352539"/>
                  <a:gd name="connsiteX1" fmla="*/ 2404 w 183157"/>
                  <a:gd name="connsiteY1" fmla="*/ 246213 h 352539"/>
                  <a:gd name="connsiteX2" fmla="*/ 76832 w 183157"/>
                  <a:gd name="connsiteY2" fmla="*/ 352539 h 352539"/>
                  <a:gd name="connsiteX3" fmla="*/ 183157 w 183157"/>
                  <a:gd name="connsiteY3" fmla="*/ 235581 h 352539"/>
                  <a:gd name="connsiteX4" fmla="*/ 183157 w 183157"/>
                  <a:gd name="connsiteY4" fmla="*/ 1664 h 352539"/>
                  <a:gd name="connsiteX5" fmla="*/ 0 w 183157"/>
                  <a:gd name="connsiteY5" fmla="*/ 0 h 352539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3313 h 350875"/>
                  <a:gd name="connsiteX1" fmla="*/ 164 w 184149"/>
                  <a:gd name="connsiteY1" fmla="*/ 244549 h 350875"/>
                  <a:gd name="connsiteX2" fmla="*/ 77824 w 184149"/>
                  <a:gd name="connsiteY2" fmla="*/ 350875 h 350875"/>
                  <a:gd name="connsiteX3" fmla="*/ 184149 w 184149"/>
                  <a:gd name="connsiteY3" fmla="*/ 233917 h 350875"/>
                  <a:gd name="connsiteX4" fmla="*/ 184149 w 184149"/>
                  <a:gd name="connsiteY4" fmla="*/ 0 h 350875"/>
                  <a:gd name="connsiteX5" fmla="*/ 992 w 184149"/>
                  <a:gd name="connsiteY5" fmla="*/ 3313 h 350875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0 h 407197"/>
                  <a:gd name="connsiteX1" fmla="*/ 164 w 184149"/>
                  <a:gd name="connsiteY1" fmla="*/ 246213 h 407197"/>
                  <a:gd name="connsiteX2" fmla="*/ 77824 w 184149"/>
                  <a:gd name="connsiteY2" fmla="*/ 407197 h 407197"/>
                  <a:gd name="connsiteX3" fmla="*/ 184149 w 184149"/>
                  <a:gd name="connsiteY3" fmla="*/ 235581 h 407197"/>
                  <a:gd name="connsiteX4" fmla="*/ 184149 w 184149"/>
                  <a:gd name="connsiteY4" fmla="*/ 1664 h 407197"/>
                  <a:gd name="connsiteX5" fmla="*/ 992 w 184149"/>
                  <a:gd name="connsiteY5" fmla="*/ 0 h 407197"/>
                  <a:gd name="connsiteX0" fmla="*/ 992 w 184149"/>
                  <a:gd name="connsiteY0" fmla="*/ 0 h 369318"/>
                  <a:gd name="connsiteX1" fmla="*/ 164 w 184149"/>
                  <a:gd name="connsiteY1" fmla="*/ 246213 h 369318"/>
                  <a:gd name="connsiteX2" fmla="*/ 77824 w 184149"/>
                  <a:gd name="connsiteY2" fmla="*/ 369318 h 369318"/>
                  <a:gd name="connsiteX3" fmla="*/ 184149 w 184149"/>
                  <a:gd name="connsiteY3" fmla="*/ 235581 h 369318"/>
                  <a:gd name="connsiteX4" fmla="*/ 184149 w 184149"/>
                  <a:gd name="connsiteY4" fmla="*/ 1664 h 369318"/>
                  <a:gd name="connsiteX5" fmla="*/ 992 w 184149"/>
                  <a:gd name="connsiteY5" fmla="*/ 0 h 36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9" h="369318">
                    <a:moveTo>
                      <a:pt x="992" y="0"/>
                    </a:moveTo>
                    <a:cubicBezTo>
                      <a:pt x="1793" y="83308"/>
                      <a:pt x="-637" y="162905"/>
                      <a:pt x="164" y="246213"/>
                    </a:cubicBezTo>
                    <a:lnTo>
                      <a:pt x="77824" y="369318"/>
                    </a:lnTo>
                    <a:lnTo>
                      <a:pt x="184149" y="235581"/>
                    </a:lnTo>
                    <a:lnTo>
                      <a:pt x="184149" y="1664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4184429" y="3029496"/>
                <a:ext cx="184115" cy="364962"/>
              </a:xfrm>
              <a:custGeom>
                <a:avLst/>
                <a:gdLst>
                  <a:gd name="connsiteX0" fmla="*/ 0 w 180753"/>
                  <a:gd name="connsiteY0" fmla="*/ 10633 h 350875"/>
                  <a:gd name="connsiteX1" fmla="*/ 0 w 180753"/>
                  <a:gd name="connsiteY1" fmla="*/ 244549 h 350875"/>
                  <a:gd name="connsiteX2" fmla="*/ 74428 w 180753"/>
                  <a:gd name="connsiteY2" fmla="*/ 350875 h 350875"/>
                  <a:gd name="connsiteX3" fmla="*/ 180753 w 180753"/>
                  <a:gd name="connsiteY3" fmla="*/ 233917 h 350875"/>
                  <a:gd name="connsiteX4" fmla="*/ 180753 w 180753"/>
                  <a:gd name="connsiteY4" fmla="*/ 0 h 350875"/>
                  <a:gd name="connsiteX5" fmla="*/ 0 w 180753"/>
                  <a:gd name="connsiteY5" fmla="*/ 10633 h 350875"/>
                  <a:gd name="connsiteX0" fmla="*/ 0 w 183157"/>
                  <a:gd name="connsiteY0" fmla="*/ 0 h 356251"/>
                  <a:gd name="connsiteX1" fmla="*/ 2404 w 183157"/>
                  <a:gd name="connsiteY1" fmla="*/ 249925 h 356251"/>
                  <a:gd name="connsiteX2" fmla="*/ 76832 w 183157"/>
                  <a:gd name="connsiteY2" fmla="*/ 356251 h 356251"/>
                  <a:gd name="connsiteX3" fmla="*/ 183157 w 183157"/>
                  <a:gd name="connsiteY3" fmla="*/ 239293 h 356251"/>
                  <a:gd name="connsiteX4" fmla="*/ 183157 w 183157"/>
                  <a:gd name="connsiteY4" fmla="*/ 5376 h 356251"/>
                  <a:gd name="connsiteX5" fmla="*/ 0 w 183157"/>
                  <a:gd name="connsiteY5" fmla="*/ 0 h 356251"/>
                  <a:gd name="connsiteX0" fmla="*/ 0 w 183157"/>
                  <a:gd name="connsiteY0" fmla="*/ 6631 h 350875"/>
                  <a:gd name="connsiteX1" fmla="*/ 2404 w 183157"/>
                  <a:gd name="connsiteY1" fmla="*/ 244549 h 350875"/>
                  <a:gd name="connsiteX2" fmla="*/ 76832 w 183157"/>
                  <a:gd name="connsiteY2" fmla="*/ 350875 h 350875"/>
                  <a:gd name="connsiteX3" fmla="*/ 183157 w 183157"/>
                  <a:gd name="connsiteY3" fmla="*/ 233917 h 350875"/>
                  <a:gd name="connsiteX4" fmla="*/ 183157 w 183157"/>
                  <a:gd name="connsiteY4" fmla="*/ 0 h 350875"/>
                  <a:gd name="connsiteX5" fmla="*/ 0 w 183157"/>
                  <a:gd name="connsiteY5" fmla="*/ 6631 h 350875"/>
                  <a:gd name="connsiteX0" fmla="*/ 0 w 183157"/>
                  <a:gd name="connsiteY0" fmla="*/ 0 h 352539"/>
                  <a:gd name="connsiteX1" fmla="*/ 2404 w 183157"/>
                  <a:gd name="connsiteY1" fmla="*/ 246213 h 352539"/>
                  <a:gd name="connsiteX2" fmla="*/ 76832 w 183157"/>
                  <a:gd name="connsiteY2" fmla="*/ 352539 h 352539"/>
                  <a:gd name="connsiteX3" fmla="*/ 183157 w 183157"/>
                  <a:gd name="connsiteY3" fmla="*/ 235581 h 352539"/>
                  <a:gd name="connsiteX4" fmla="*/ 183157 w 183157"/>
                  <a:gd name="connsiteY4" fmla="*/ 1664 h 352539"/>
                  <a:gd name="connsiteX5" fmla="*/ 0 w 183157"/>
                  <a:gd name="connsiteY5" fmla="*/ 0 h 352539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3313 h 350875"/>
                  <a:gd name="connsiteX1" fmla="*/ 164 w 184149"/>
                  <a:gd name="connsiteY1" fmla="*/ 244549 h 350875"/>
                  <a:gd name="connsiteX2" fmla="*/ 77824 w 184149"/>
                  <a:gd name="connsiteY2" fmla="*/ 350875 h 350875"/>
                  <a:gd name="connsiteX3" fmla="*/ 184149 w 184149"/>
                  <a:gd name="connsiteY3" fmla="*/ 233917 h 350875"/>
                  <a:gd name="connsiteX4" fmla="*/ 184149 w 184149"/>
                  <a:gd name="connsiteY4" fmla="*/ 0 h 350875"/>
                  <a:gd name="connsiteX5" fmla="*/ 992 w 184149"/>
                  <a:gd name="connsiteY5" fmla="*/ 3313 h 350875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0 h 407197"/>
                  <a:gd name="connsiteX1" fmla="*/ 164 w 184149"/>
                  <a:gd name="connsiteY1" fmla="*/ 246213 h 407197"/>
                  <a:gd name="connsiteX2" fmla="*/ 77824 w 184149"/>
                  <a:gd name="connsiteY2" fmla="*/ 407197 h 407197"/>
                  <a:gd name="connsiteX3" fmla="*/ 184149 w 184149"/>
                  <a:gd name="connsiteY3" fmla="*/ 235581 h 407197"/>
                  <a:gd name="connsiteX4" fmla="*/ 184149 w 184149"/>
                  <a:gd name="connsiteY4" fmla="*/ 1664 h 407197"/>
                  <a:gd name="connsiteX5" fmla="*/ 992 w 184149"/>
                  <a:gd name="connsiteY5" fmla="*/ 0 h 407197"/>
                  <a:gd name="connsiteX0" fmla="*/ 992 w 184149"/>
                  <a:gd name="connsiteY0" fmla="*/ 0 h 369318"/>
                  <a:gd name="connsiteX1" fmla="*/ 164 w 184149"/>
                  <a:gd name="connsiteY1" fmla="*/ 246213 h 369318"/>
                  <a:gd name="connsiteX2" fmla="*/ 77824 w 184149"/>
                  <a:gd name="connsiteY2" fmla="*/ 369318 h 369318"/>
                  <a:gd name="connsiteX3" fmla="*/ 184149 w 184149"/>
                  <a:gd name="connsiteY3" fmla="*/ 235581 h 369318"/>
                  <a:gd name="connsiteX4" fmla="*/ 184149 w 184149"/>
                  <a:gd name="connsiteY4" fmla="*/ 1664 h 369318"/>
                  <a:gd name="connsiteX5" fmla="*/ 992 w 184149"/>
                  <a:gd name="connsiteY5" fmla="*/ 0 h 36931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31247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312473 h 378788"/>
                  <a:gd name="connsiteX2" fmla="*/ 103779 w 184149"/>
                  <a:gd name="connsiteY2" fmla="*/ 378788 h 378788"/>
                  <a:gd name="connsiteX3" fmla="*/ 184149 w 184149"/>
                  <a:gd name="connsiteY3" fmla="*/ 290798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9" h="378788">
                    <a:moveTo>
                      <a:pt x="992" y="0"/>
                    </a:moveTo>
                    <a:cubicBezTo>
                      <a:pt x="1793" y="83308"/>
                      <a:pt x="-637" y="229165"/>
                      <a:pt x="164" y="312473"/>
                    </a:cubicBezTo>
                    <a:cubicBezTo>
                      <a:pt x="34702" y="356665"/>
                      <a:pt x="10843" y="353535"/>
                      <a:pt x="103779" y="378788"/>
                    </a:cubicBezTo>
                    <a:cubicBezTo>
                      <a:pt x="169501" y="340522"/>
                      <a:pt x="157359" y="338534"/>
                      <a:pt x="184149" y="290798"/>
                    </a:cubicBezTo>
                    <a:lnTo>
                      <a:pt x="184149" y="1664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35" name="Freeform 34"/>
              <p:cNvSpPr/>
              <p:nvPr/>
            </p:nvSpPr>
            <p:spPr>
              <a:xfrm flipV="1">
                <a:off x="3097201" y="3045364"/>
                <a:ext cx="192051" cy="291970"/>
              </a:xfrm>
              <a:custGeom>
                <a:avLst/>
                <a:gdLst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127590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203831 h 393404"/>
                  <a:gd name="connsiteX5" fmla="*/ 0 w 180754"/>
                  <a:gd name="connsiteY5" fmla="*/ 10632 h 39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54" h="393404">
                    <a:moveTo>
                      <a:pt x="0" y="10632"/>
                    </a:moveTo>
                    <a:lnTo>
                      <a:pt x="0" y="393404"/>
                    </a:lnTo>
                    <a:lnTo>
                      <a:pt x="180754" y="393404"/>
                    </a:lnTo>
                    <a:lnTo>
                      <a:pt x="180754" y="0"/>
                    </a:lnTo>
                    <a:lnTo>
                      <a:pt x="85061" y="203831"/>
                    </a:lnTo>
                    <a:lnTo>
                      <a:pt x="0" y="106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" name="Freeform 39"/>
              <p:cNvSpPr/>
              <p:nvPr/>
            </p:nvSpPr>
            <p:spPr>
              <a:xfrm flipV="1">
                <a:off x="3905083" y="3045364"/>
                <a:ext cx="192050" cy="291970"/>
              </a:xfrm>
              <a:custGeom>
                <a:avLst/>
                <a:gdLst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127590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203831 h 393404"/>
                  <a:gd name="connsiteX5" fmla="*/ 0 w 180754"/>
                  <a:gd name="connsiteY5" fmla="*/ 10632 h 39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54" h="393404">
                    <a:moveTo>
                      <a:pt x="0" y="10632"/>
                    </a:moveTo>
                    <a:lnTo>
                      <a:pt x="0" y="393404"/>
                    </a:lnTo>
                    <a:lnTo>
                      <a:pt x="180754" y="393404"/>
                    </a:lnTo>
                    <a:lnTo>
                      <a:pt x="180754" y="0"/>
                    </a:lnTo>
                    <a:lnTo>
                      <a:pt x="85061" y="203831"/>
                    </a:lnTo>
                    <a:lnTo>
                      <a:pt x="0" y="1063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flipV="1">
                <a:off x="3371786" y="3029496"/>
                <a:ext cx="184115" cy="274515"/>
              </a:xfrm>
              <a:custGeom>
                <a:avLst/>
                <a:gdLst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127590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64043 w 180754"/>
                  <a:gd name="connsiteY4" fmla="*/ 110349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64043 w 180754"/>
                  <a:gd name="connsiteY4" fmla="*/ 110349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64043 w 180754"/>
                  <a:gd name="connsiteY4" fmla="*/ 110349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76654 w 180754"/>
                  <a:gd name="connsiteY4" fmla="*/ 116096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76654 w 180754"/>
                  <a:gd name="connsiteY4" fmla="*/ 116096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76654 w 180754"/>
                  <a:gd name="connsiteY4" fmla="*/ 116096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5061 w 180754"/>
                  <a:gd name="connsiteY4" fmla="*/ 113222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3660 w 180754"/>
                  <a:gd name="connsiteY4" fmla="*/ 113222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3660 w 180754"/>
                  <a:gd name="connsiteY4" fmla="*/ 113222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7863 w 180754"/>
                  <a:gd name="connsiteY4" fmla="*/ 113222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1558 w 180754"/>
                  <a:gd name="connsiteY4" fmla="*/ 86125 h 393404"/>
                  <a:gd name="connsiteX5" fmla="*/ 0 w 180754"/>
                  <a:gd name="connsiteY5" fmla="*/ 10632 h 393404"/>
                  <a:gd name="connsiteX0" fmla="*/ 0 w 180754"/>
                  <a:gd name="connsiteY0" fmla="*/ 10632 h 393404"/>
                  <a:gd name="connsiteX1" fmla="*/ 0 w 180754"/>
                  <a:gd name="connsiteY1" fmla="*/ 393404 h 393404"/>
                  <a:gd name="connsiteX2" fmla="*/ 180754 w 180754"/>
                  <a:gd name="connsiteY2" fmla="*/ 393404 h 393404"/>
                  <a:gd name="connsiteX3" fmla="*/ 180754 w 180754"/>
                  <a:gd name="connsiteY3" fmla="*/ 0 h 393404"/>
                  <a:gd name="connsiteX4" fmla="*/ 81558 w 180754"/>
                  <a:gd name="connsiteY4" fmla="*/ 86125 h 393404"/>
                  <a:gd name="connsiteX5" fmla="*/ 0 w 180754"/>
                  <a:gd name="connsiteY5" fmla="*/ 10632 h 39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754" h="393404">
                    <a:moveTo>
                      <a:pt x="0" y="10632"/>
                    </a:moveTo>
                    <a:lnTo>
                      <a:pt x="0" y="393404"/>
                    </a:lnTo>
                    <a:lnTo>
                      <a:pt x="180754" y="393404"/>
                    </a:lnTo>
                    <a:lnTo>
                      <a:pt x="180754" y="0"/>
                    </a:lnTo>
                    <a:cubicBezTo>
                      <a:pt x="141850" y="36783"/>
                      <a:pt x="151288" y="57963"/>
                      <a:pt x="81558" y="86125"/>
                    </a:cubicBezTo>
                    <a:cubicBezTo>
                      <a:pt x="23078" y="64380"/>
                      <a:pt x="21348" y="43871"/>
                      <a:pt x="0" y="1063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4455839" y="3029496"/>
                <a:ext cx="182528" cy="364962"/>
              </a:xfrm>
              <a:custGeom>
                <a:avLst/>
                <a:gdLst>
                  <a:gd name="connsiteX0" fmla="*/ 0 w 180753"/>
                  <a:gd name="connsiteY0" fmla="*/ 10633 h 350875"/>
                  <a:gd name="connsiteX1" fmla="*/ 0 w 180753"/>
                  <a:gd name="connsiteY1" fmla="*/ 244549 h 350875"/>
                  <a:gd name="connsiteX2" fmla="*/ 74428 w 180753"/>
                  <a:gd name="connsiteY2" fmla="*/ 350875 h 350875"/>
                  <a:gd name="connsiteX3" fmla="*/ 180753 w 180753"/>
                  <a:gd name="connsiteY3" fmla="*/ 233917 h 350875"/>
                  <a:gd name="connsiteX4" fmla="*/ 180753 w 180753"/>
                  <a:gd name="connsiteY4" fmla="*/ 0 h 350875"/>
                  <a:gd name="connsiteX5" fmla="*/ 0 w 180753"/>
                  <a:gd name="connsiteY5" fmla="*/ 10633 h 350875"/>
                  <a:gd name="connsiteX0" fmla="*/ 0 w 183157"/>
                  <a:gd name="connsiteY0" fmla="*/ 0 h 356251"/>
                  <a:gd name="connsiteX1" fmla="*/ 2404 w 183157"/>
                  <a:gd name="connsiteY1" fmla="*/ 249925 h 356251"/>
                  <a:gd name="connsiteX2" fmla="*/ 76832 w 183157"/>
                  <a:gd name="connsiteY2" fmla="*/ 356251 h 356251"/>
                  <a:gd name="connsiteX3" fmla="*/ 183157 w 183157"/>
                  <a:gd name="connsiteY3" fmla="*/ 239293 h 356251"/>
                  <a:gd name="connsiteX4" fmla="*/ 183157 w 183157"/>
                  <a:gd name="connsiteY4" fmla="*/ 5376 h 356251"/>
                  <a:gd name="connsiteX5" fmla="*/ 0 w 183157"/>
                  <a:gd name="connsiteY5" fmla="*/ 0 h 356251"/>
                  <a:gd name="connsiteX0" fmla="*/ 0 w 183157"/>
                  <a:gd name="connsiteY0" fmla="*/ 6631 h 350875"/>
                  <a:gd name="connsiteX1" fmla="*/ 2404 w 183157"/>
                  <a:gd name="connsiteY1" fmla="*/ 244549 h 350875"/>
                  <a:gd name="connsiteX2" fmla="*/ 76832 w 183157"/>
                  <a:gd name="connsiteY2" fmla="*/ 350875 h 350875"/>
                  <a:gd name="connsiteX3" fmla="*/ 183157 w 183157"/>
                  <a:gd name="connsiteY3" fmla="*/ 233917 h 350875"/>
                  <a:gd name="connsiteX4" fmla="*/ 183157 w 183157"/>
                  <a:gd name="connsiteY4" fmla="*/ 0 h 350875"/>
                  <a:gd name="connsiteX5" fmla="*/ 0 w 183157"/>
                  <a:gd name="connsiteY5" fmla="*/ 6631 h 350875"/>
                  <a:gd name="connsiteX0" fmla="*/ 0 w 183157"/>
                  <a:gd name="connsiteY0" fmla="*/ 0 h 352539"/>
                  <a:gd name="connsiteX1" fmla="*/ 2404 w 183157"/>
                  <a:gd name="connsiteY1" fmla="*/ 246213 h 352539"/>
                  <a:gd name="connsiteX2" fmla="*/ 76832 w 183157"/>
                  <a:gd name="connsiteY2" fmla="*/ 352539 h 352539"/>
                  <a:gd name="connsiteX3" fmla="*/ 183157 w 183157"/>
                  <a:gd name="connsiteY3" fmla="*/ 235581 h 352539"/>
                  <a:gd name="connsiteX4" fmla="*/ 183157 w 183157"/>
                  <a:gd name="connsiteY4" fmla="*/ 1664 h 352539"/>
                  <a:gd name="connsiteX5" fmla="*/ 0 w 183157"/>
                  <a:gd name="connsiteY5" fmla="*/ 0 h 352539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3313 h 350875"/>
                  <a:gd name="connsiteX1" fmla="*/ 164 w 184149"/>
                  <a:gd name="connsiteY1" fmla="*/ 244549 h 350875"/>
                  <a:gd name="connsiteX2" fmla="*/ 77824 w 184149"/>
                  <a:gd name="connsiteY2" fmla="*/ 350875 h 350875"/>
                  <a:gd name="connsiteX3" fmla="*/ 184149 w 184149"/>
                  <a:gd name="connsiteY3" fmla="*/ 233917 h 350875"/>
                  <a:gd name="connsiteX4" fmla="*/ 184149 w 184149"/>
                  <a:gd name="connsiteY4" fmla="*/ 0 h 350875"/>
                  <a:gd name="connsiteX5" fmla="*/ 992 w 184149"/>
                  <a:gd name="connsiteY5" fmla="*/ 3313 h 350875"/>
                  <a:gd name="connsiteX0" fmla="*/ 992 w 184149"/>
                  <a:gd name="connsiteY0" fmla="*/ 0 h 352539"/>
                  <a:gd name="connsiteX1" fmla="*/ 164 w 184149"/>
                  <a:gd name="connsiteY1" fmla="*/ 246213 h 352539"/>
                  <a:gd name="connsiteX2" fmla="*/ 77824 w 184149"/>
                  <a:gd name="connsiteY2" fmla="*/ 352539 h 352539"/>
                  <a:gd name="connsiteX3" fmla="*/ 184149 w 184149"/>
                  <a:gd name="connsiteY3" fmla="*/ 235581 h 352539"/>
                  <a:gd name="connsiteX4" fmla="*/ 184149 w 184149"/>
                  <a:gd name="connsiteY4" fmla="*/ 1664 h 352539"/>
                  <a:gd name="connsiteX5" fmla="*/ 992 w 184149"/>
                  <a:gd name="connsiteY5" fmla="*/ 0 h 352539"/>
                  <a:gd name="connsiteX0" fmla="*/ 992 w 184149"/>
                  <a:gd name="connsiteY0" fmla="*/ 0 h 407197"/>
                  <a:gd name="connsiteX1" fmla="*/ 164 w 184149"/>
                  <a:gd name="connsiteY1" fmla="*/ 246213 h 407197"/>
                  <a:gd name="connsiteX2" fmla="*/ 77824 w 184149"/>
                  <a:gd name="connsiteY2" fmla="*/ 407197 h 407197"/>
                  <a:gd name="connsiteX3" fmla="*/ 184149 w 184149"/>
                  <a:gd name="connsiteY3" fmla="*/ 235581 h 407197"/>
                  <a:gd name="connsiteX4" fmla="*/ 184149 w 184149"/>
                  <a:gd name="connsiteY4" fmla="*/ 1664 h 407197"/>
                  <a:gd name="connsiteX5" fmla="*/ 992 w 184149"/>
                  <a:gd name="connsiteY5" fmla="*/ 0 h 407197"/>
                  <a:gd name="connsiteX0" fmla="*/ 992 w 184149"/>
                  <a:gd name="connsiteY0" fmla="*/ 0 h 369318"/>
                  <a:gd name="connsiteX1" fmla="*/ 164 w 184149"/>
                  <a:gd name="connsiteY1" fmla="*/ 246213 h 369318"/>
                  <a:gd name="connsiteX2" fmla="*/ 77824 w 184149"/>
                  <a:gd name="connsiteY2" fmla="*/ 369318 h 369318"/>
                  <a:gd name="connsiteX3" fmla="*/ 184149 w 184149"/>
                  <a:gd name="connsiteY3" fmla="*/ 235581 h 369318"/>
                  <a:gd name="connsiteX4" fmla="*/ 184149 w 184149"/>
                  <a:gd name="connsiteY4" fmla="*/ 1664 h 369318"/>
                  <a:gd name="connsiteX5" fmla="*/ 992 w 184149"/>
                  <a:gd name="connsiteY5" fmla="*/ 0 h 36931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24621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312473 h 378788"/>
                  <a:gd name="connsiteX2" fmla="*/ 103779 w 184149"/>
                  <a:gd name="connsiteY2" fmla="*/ 378788 h 378788"/>
                  <a:gd name="connsiteX3" fmla="*/ 184149 w 184149"/>
                  <a:gd name="connsiteY3" fmla="*/ 235581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  <a:gd name="connsiteX0" fmla="*/ 992 w 184149"/>
                  <a:gd name="connsiteY0" fmla="*/ 0 h 378788"/>
                  <a:gd name="connsiteX1" fmla="*/ 164 w 184149"/>
                  <a:gd name="connsiteY1" fmla="*/ 312473 h 378788"/>
                  <a:gd name="connsiteX2" fmla="*/ 103779 w 184149"/>
                  <a:gd name="connsiteY2" fmla="*/ 378788 h 378788"/>
                  <a:gd name="connsiteX3" fmla="*/ 184149 w 184149"/>
                  <a:gd name="connsiteY3" fmla="*/ 290798 h 378788"/>
                  <a:gd name="connsiteX4" fmla="*/ 184149 w 184149"/>
                  <a:gd name="connsiteY4" fmla="*/ 1664 h 378788"/>
                  <a:gd name="connsiteX5" fmla="*/ 992 w 184149"/>
                  <a:gd name="connsiteY5" fmla="*/ 0 h 37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149" h="378788">
                    <a:moveTo>
                      <a:pt x="992" y="0"/>
                    </a:moveTo>
                    <a:cubicBezTo>
                      <a:pt x="1793" y="83308"/>
                      <a:pt x="-637" y="229165"/>
                      <a:pt x="164" y="312473"/>
                    </a:cubicBezTo>
                    <a:cubicBezTo>
                      <a:pt x="34702" y="356665"/>
                      <a:pt x="10843" y="353535"/>
                      <a:pt x="103779" y="378788"/>
                    </a:cubicBezTo>
                    <a:cubicBezTo>
                      <a:pt x="169501" y="340522"/>
                      <a:pt x="157359" y="338534"/>
                      <a:pt x="184149" y="290798"/>
                    </a:cubicBezTo>
                    <a:lnTo>
                      <a:pt x="184149" y="1664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sp>
          <p:nvSpPr>
            <p:cNvPr id="86" name="Oval 85"/>
            <p:cNvSpPr/>
            <p:nvPr/>
          </p:nvSpPr>
          <p:spPr>
            <a:xfrm>
              <a:off x="2721427" y="4169807"/>
              <a:ext cx="274585" cy="2745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3542007" y="4169807"/>
              <a:ext cx="274584" cy="2745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04800" y="3200400"/>
            <a:ext cx="180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70C0"/>
                </a:solidFill>
              </a:rPr>
              <a:t>Primary antibody</a:t>
            </a:r>
          </a:p>
        </p:txBody>
      </p:sp>
      <p:grpSp>
        <p:nvGrpSpPr>
          <p:cNvPr id="145" name="Group 144"/>
          <p:cNvGrpSpPr>
            <a:grpSpLocks/>
          </p:cNvGrpSpPr>
          <p:nvPr/>
        </p:nvGrpSpPr>
        <p:grpSpPr bwMode="auto">
          <a:xfrm>
            <a:off x="2857500" y="2971800"/>
            <a:ext cx="457200" cy="1143000"/>
            <a:chOff x="2867025" y="2971799"/>
            <a:chExt cx="457200" cy="1142882"/>
          </a:xfrm>
        </p:grpSpPr>
        <p:sp>
          <p:nvSpPr>
            <p:cNvPr id="91" name="Arc 90"/>
            <p:cNvSpPr/>
            <p:nvPr/>
          </p:nvSpPr>
          <p:spPr>
            <a:xfrm>
              <a:off x="2867025" y="3657528"/>
              <a:ext cx="457200" cy="457153"/>
            </a:xfrm>
            <a:prstGeom prst="arc">
              <a:avLst>
                <a:gd name="adj1" fmla="val 11048689"/>
                <a:gd name="adj2" fmla="val 0"/>
              </a:avLst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V="1">
              <a:off x="3090863" y="3124183"/>
              <a:ext cx="0" cy="54921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Isosceles Triangle 108"/>
            <p:cNvSpPr/>
            <p:nvPr/>
          </p:nvSpPr>
          <p:spPr>
            <a:xfrm>
              <a:off x="2952750" y="2971799"/>
              <a:ext cx="274638" cy="27461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2914650" y="2219325"/>
            <a:ext cx="1138238" cy="914400"/>
            <a:chOff x="2689860" y="2933700"/>
            <a:chExt cx="1073780" cy="817245"/>
          </a:xfrm>
        </p:grpSpPr>
        <p:grpSp>
          <p:nvGrpSpPr>
            <p:cNvPr id="4115" name="Group 119"/>
            <p:cNvGrpSpPr>
              <a:grpSpLocks/>
            </p:cNvGrpSpPr>
            <p:nvPr/>
          </p:nvGrpSpPr>
          <p:grpSpPr bwMode="auto">
            <a:xfrm>
              <a:off x="2689860" y="3132713"/>
              <a:ext cx="310515" cy="618232"/>
              <a:chOff x="2689860" y="3132713"/>
              <a:chExt cx="310515" cy="618232"/>
            </a:xfrm>
          </p:grpSpPr>
          <p:grpSp>
            <p:nvGrpSpPr>
              <p:cNvPr id="4123" name="Group 116"/>
              <p:cNvGrpSpPr>
                <a:grpSpLocks/>
              </p:cNvGrpSpPr>
              <p:nvPr/>
            </p:nvGrpSpPr>
            <p:grpSpPr bwMode="auto">
              <a:xfrm>
                <a:off x="2689860" y="3476625"/>
                <a:ext cx="310515" cy="274320"/>
                <a:chOff x="2660512" y="3411095"/>
                <a:chExt cx="449750" cy="354394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2660512" y="3411723"/>
                  <a:ext cx="229927" cy="351933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 flipV="1">
                  <a:off x="2879594" y="3413556"/>
                  <a:ext cx="229927" cy="351933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9" name="Straight Connector 118"/>
              <p:cNvCxnSpPr/>
              <p:nvPr/>
            </p:nvCxnSpPr>
            <p:spPr>
              <a:xfrm flipV="1">
                <a:off x="2841118" y="3132336"/>
                <a:ext cx="0" cy="353289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16" name="Group 130"/>
            <p:cNvGrpSpPr>
              <a:grpSpLocks/>
            </p:cNvGrpSpPr>
            <p:nvPr/>
          </p:nvGrpSpPr>
          <p:grpSpPr bwMode="auto">
            <a:xfrm>
              <a:off x="3453125" y="3132713"/>
              <a:ext cx="310515" cy="618232"/>
              <a:chOff x="2642990" y="3132713"/>
              <a:chExt cx="310515" cy="618232"/>
            </a:xfrm>
          </p:grpSpPr>
          <p:grpSp>
            <p:nvGrpSpPr>
              <p:cNvPr id="4119" name="Group 131"/>
              <p:cNvGrpSpPr>
                <a:grpSpLocks/>
              </p:cNvGrpSpPr>
              <p:nvPr/>
            </p:nvGrpSpPr>
            <p:grpSpPr bwMode="auto">
              <a:xfrm>
                <a:off x="2642990" y="3476625"/>
                <a:ext cx="310515" cy="274320"/>
                <a:chOff x="2592623" y="3411095"/>
                <a:chExt cx="449750" cy="354394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2593364" y="3411723"/>
                  <a:ext cx="229927" cy="351933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H="1" flipV="1">
                  <a:off x="2812446" y="3413556"/>
                  <a:ext cx="229927" cy="351933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Connector 132"/>
              <p:cNvCxnSpPr/>
              <p:nvPr/>
            </p:nvCxnSpPr>
            <p:spPr>
              <a:xfrm flipV="1">
                <a:off x="2794759" y="3132336"/>
                <a:ext cx="0" cy="353289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Explosion 1 135"/>
            <p:cNvSpPr/>
            <p:nvPr/>
          </p:nvSpPr>
          <p:spPr>
            <a:xfrm>
              <a:off x="2715320" y="2933700"/>
              <a:ext cx="274060" cy="273834"/>
            </a:xfrm>
            <a:prstGeom prst="irregularSeal1">
              <a:avLst/>
            </a:prstGeom>
            <a:solidFill>
              <a:srgbClr val="FFFF00"/>
            </a:solidFill>
            <a:ln w="127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37" name="Explosion 2 136"/>
            <p:cNvSpPr/>
            <p:nvPr/>
          </p:nvSpPr>
          <p:spPr>
            <a:xfrm>
              <a:off x="3459627" y="2933700"/>
              <a:ext cx="274061" cy="273834"/>
            </a:xfrm>
            <a:prstGeom prst="irregularSeal2">
              <a:avLst/>
            </a:prstGeom>
            <a:solidFill>
              <a:srgbClr val="FFFF00"/>
            </a:solidFill>
            <a:ln w="127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8" name="TextBox 137"/>
          <p:cNvSpPr txBox="1">
            <a:spLocks noChangeArrowheads="1"/>
          </p:cNvSpPr>
          <p:nvPr/>
        </p:nvSpPr>
        <p:spPr bwMode="auto">
          <a:xfrm>
            <a:off x="304800" y="2209800"/>
            <a:ext cx="2046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Secondary antibody</a:t>
            </a:r>
          </a:p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with fluorochrome</a:t>
            </a:r>
          </a:p>
        </p:txBody>
      </p:sp>
      <p:sp>
        <p:nvSpPr>
          <p:cNvPr id="4106" name="TextBox 2"/>
          <p:cNvSpPr txBox="1">
            <a:spLocks noChangeArrowheads="1"/>
          </p:cNvSpPr>
          <p:nvPr/>
        </p:nvSpPr>
        <p:spPr bwMode="auto">
          <a:xfrm>
            <a:off x="685800" y="1257300"/>
            <a:ext cx="6400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itchFamily="34" charset="0"/>
              </a:rPr>
              <a:t>Fluorescent In situ hybridization (FISH)</a:t>
            </a:r>
          </a:p>
        </p:txBody>
      </p:sp>
      <p:sp>
        <p:nvSpPr>
          <p:cNvPr id="4107" name="Rectangle 2"/>
          <p:cNvSpPr>
            <a:spLocks noChangeArrowheads="1"/>
          </p:cNvSpPr>
          <p:nvPr/>
        </p:nvSpPr>
        <p:spPr bwMode="auto">
          <a:xfrm>
            <a:off x="228600" y="0"/>
            <a:ext cx="86868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Gene expression patterns</a:t>
            </a:r>
            <a:endParaRPr lang="ru-RU" altLang="en-US" sz="4000"/>
          </a:p>
        </p:txBody>
      </p:sp>
      <p:pic>
        <p:nvPicPr>
          <p:cNvPr id="142" name="Picture 13" descr="C:\Users\blim\Desktop\lab\stas_gordon_conf_2014\ind_01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0825" y="2039938"/>
            <a:ext cx="356552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2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687763"/>
            <a:ext cx="2011363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" name="TextBox 143"/>
          <p:cNvSpPr txBox="1">
            <a:spLocks noChangeArrowheads="1"/>
          </p:cNvSpPr>
          <p:nvPr/>
        </p:nvSpPr>
        <p:spPr bwMode="auto">
          <a:xfrm>
            <a:off x="8421688" y="3244850"/>
            <a:ext cx="484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b="1" i="1">
                <a:solidFill>
                  <a:srgbClr val="FF0000"/>
                </a:solidFill>
              </a:rPr>
              <a:t>ind</a:t>
            </a:r>
          </a:p>
        </p:txBody>
      </p:sp>
      <p:grpSp>
        <p:nvGrpSpPr>
          <p:cNvPr id="146" name="Group 145"/>
          <p:cNvGrpSpPr>
            <a:grpSpLocks/>
          </p:cNvGrpSpPr>
          <p:nvPr/>
        </p:nvGrpSpPr>
        <p:grpSpPr bwMode="auto">
          <a:xfrm>
            <a:off x="3667125" y="2971800"/>
            <a:ext cx="457200" cy="1143000"/>
            <a:chOff x="2867025" y="2971799"/>
            <a:chExt cx="457200" cy="1142882"/>
          </a:xfrm>
        </p:grpSpPr>
        <p:sp>
          <p:nvSpPr>
            <p:cNvPr id="147" name="Arc 146"/>
            <p:cNvSpPr/>
            <p:nvPr/>
          </p:nvSpPr>
          <p:spPr>
            <a:xfrm>
              <a:off x="2867025" y="3657528"/>
              <a:ext cx="457200" cy="457153"/>
            </a:xfrm>
            <a:prstGeom prst="arc">
              <a:avLst>
                <a:gd name="adj1" fmla="val 11048689"/>
                <a:gd name="adj2" fmla="val 0"/>
              </a:avLst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8" name="Straight Connector 147"/>
            <p:cNvCxnSpPr/>
            <p:nvPr/>
          </p:nvCxnSpPr>
          <p:spPr>
            <a:xfrm flipV="1">
              <a:off x="3090863" y="3124183"/>
              <a:ext cx="0" cy="549218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Isosceles Triangle 148"/>
            <p:cNvSpPr/>
            <p:nvPr/>
          </p:nvSpPr>
          <p:spPr>
            <a:xfrm>
              <a:off x="2952750" y="2971799"/>
              <a:ext cx="274638" cy="27461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US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7263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6" grpId="0"/>
      <p:bldP spid="138" grpId="0"/>
      <p:bldP spid="1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5874</TotalTime>
  <Words>725</Words>
  <Application>Microsoft Office PowerPoint</Application>
  <PresentationFormat>On-screen Show (4:3)</PresentationFormat>
  <Paragraphs>166</Paragraphs>
  <Slides>25</Slides>
  <Notes>1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Reconstructing dynamics  from snapshots</vt:lpstr>
      <vt:lpstr>From a single cell to an organism</vt:lpstr>
      <vt:lpstr>Slide 3</vt:lpstr>
      <vt:lpstr>Slide 4</vt:lpstr>
      <vt:lpstr>Changes in morphology and changes in distribution of chemical factors</vt:lpstr>
      <vt:lpstr>At the same time, the system is patterned</vt:lpstr>
      <vt:lpstr>Slide 7</vt:lpstr>
      <vt:lpstr>Protein localization</vt:lpstr>
      <vt:lpstr>Slide 9</vt:lpstr>
      <vt:lpstr>Microfluidics for imaging</vt:lpstr>
      <vt:lpstr>Data types at this point</vt:lpstr>
      <vt:lpstr>What do we want?</vt:lpstr>
      <vt:lpstr>Example Data</vt:lpstr>
      <vt:lpstr>Registration and Ordering of Images</vt:lpstr>
      <vt:lpstr>Validation using Live Imaging</vt:lpstr>
      <vt:lpstr>Validation using Live Imaging</vt:lpstr>
      <vt:lpstr>Registering and Ordering Fixed Images</vt:lpstr>
      <vt:lpstr>Registering and Ordering Fixed Images</vt:lpstr>
      <vt:lpstr>Merging Live and Fixed Images</vt:lpstr>
      <vt:lpstr>Reduce Image Dimension using PCA</vt:lpstr>
      <vt:lpstr>Linear Model for Time Prediction</vt:lpstr>
      <vt:lpstr>Interpolating Signals</vt:lpstr>
      <vt:lpstr>Multichannel Movie</vt:lpstr>
      <vt:lpstr>Errors in Merging Data</vt:lpstr>
      <vt:lpstr>Future Work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Drosophila</dc:title>
  <dc:creator>cdsilva</dc:creator>
  <cp:lastModifiedBy>cdsilva</cp:lastModifiedBy>
  <cp:revision>54</cp:revision>
  <dcterms:created xsi:type="dcterms:W3CDTF">2014-10-07T14:32:25Z</dcterms:created>
  <dcterms:modified xsi:type="dcterms:W3CDTF">2014-10-14T13:57:05Z</dcterms:modified>
</cp:coreProperties>
</file>